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74" autoAdjust="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5BB2-7C84-4A43-93FF-8B6C8272E95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23BA-D4F7-4225-B23A-D8A01092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we set up the mouse on the stereotaxic, we did not operate the mouse skin, how should we describe the target position as 1.2 mm anterior to bregma; 4.2 mm lateral?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223BA-D4F7-4225-B23A-D8A010926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0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64C-8024-4895-8A43-45F383989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C8808-838B-45A7-BE9F-B4F1C9EB8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4DAB-960C-4A73-97BF-7B644A12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0EDE8-F1F2-429E-8A59-377BD5C3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FE2A-DA87-41DD-BEE1-AB9B3B7F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DF5E-C69A-4A44-BE8B-3857EEA0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C13F5-2874-41A7-BDE6-753D89888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FA94-804A-4A8D-A2A2-B2AB69CE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CC73D-F8BC-40A5-AAD8-6B64A20C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CCEAE-9D5D-4E7A-9E66-70B3541F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291BE-A0ED-4345-B158-BE2D283EF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25371-28B8-4AE5-AD66-BADC6D358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C875-D934-4666-B87E-EB15FEDB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5F0C-4A34-4FC1-896B-F1223987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19F4-C89B-45B0-81CC-F9FDD41B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8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2753-9ACC-495E-9A4A-3F446060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06CD-1E94-4A9B-89F4-E6951B72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B2E9-F01F-4511-9778-A9542CEF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DB7B-9648-47C9-8E4E-8B037D7D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377E5-A318-4937-AA8F-1F4ECF0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D5E7-DF79-49EC-A38F-54DBA80B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B4D64-7FF9-4A38-86B4-2F2C986A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9DAC0-B2C4-4902-A0FD-A5C3B076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5D65-DC16-4159-9D5E-6FE29F18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E81A-E32A-4DCD-9389-7CFA00CC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1BE9-3B34-4255-8707-BBDED7FE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B963-CF30-47E3-9BBA-69447B8B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4A868-DBD4-483A-8D2C-8FC093332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E2260-9EAD-444C-A7AD-38CF3857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10B36-332B-457E-AEEB-17CE2F84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E2277-B78E-49DC-906B-260700D8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5F14-8E3A-4B45-B931-9D9D7D55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57C75-3E25-4A63-8593-70F50A5B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C31A-D651-4BFF-8B70-1B5A75D6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FBF1E-3719-487A-AD49-2881E092F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E8D14-9F5E-4EA7-B292-21BEDC9BE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ACE0F-A176-49EC-8C3C-D1CBBCE0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1DC20-70AA-41B3-844D-5829ACCE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476CB-E608-4BF8-A072-33272D9F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91DC-7CFF-4A72-A977-600E6085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3F02D-83B1-4856-8C07-AC4446E6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018D-EC89-4D12-A78A-6F51D17E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CD382-9E16-420C-9E7B-7B30A7B8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8DC0C-90FD-490D-8C8C-56AFF6BF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91D03-67F1-4509-A314-7C1E065D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C654-1643-4540-9DCC-EB797991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2A54-3524-4C3D-9540-F5B9D853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6FBB-36EA-4BF2-A86C-1D3EE4D1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83487-89BD-42C7-BE2D-3A6D84B34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5E911-5253-4BB3-A81F-093332DE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D3E6F-A6BE-43FB-9AC8-8FA91CEF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2D26E-994F-4A62-97C7-BE2E43C6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697D-2123-4C13-8DCD-62E8F6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CD971-EC2C-4136-B383-CC8ADB9F6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6CD14-7882-4990-B7CA-BE252EE5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7AAC3-7305-4BAB-B758-CDE052A2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6ABFE-C14D-418B-BAFD-5CBD508E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24439-169C-4BD7-BC72-A7E56B1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56426-B3A6-4CE3-BB24-0147B666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257FF-F3EC-4C4E-B4B7-EAA1C01C3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6186-9D29-45C6-B3E9-A9A2AC9A7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2841-6BFC-49A7-81CD-72E50AE08B1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8542B-392D-4AB5-8335-68A49032D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87DD9-B735-479B-AE92-23254A64E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3A07-28CE-4609-ACAB-CAC98A99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emf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wmf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696F14-B999-429F-B080-BE4B01C16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28432"/>
              </p:ext>
            </p:extLst>
          </p:nvPr>
        </p:nvGraphicFramePr>
        <p:xfrm>
          <a:off x="1428177" y="1315795"/>
          <a:ext cx="2708425" cy="190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4" imgW="11694960" imgH="8228520" progId="">
                  <p:embed/>
                </p:oleObj>
              </mc:Choice>
              <mc:Fallback>
                <p:oleObj r:id="rId4" imgW="11694960" imgH="8228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177" y="1315795"/>
                        <a:ext cx="2708425" cy="190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E15A409-6F34-455C-953D-1D77FF7E24AF}"/>
              </a:ext>
            </a:extLst>
          </p:cNvPr>
          <p:cNvSpPr/>
          <p:nvPr/>
        </p:nvSpPr>
        <p:spPr>
          <a:xfrm>
            <a:off x="6677662" y="1456740"/>
            <a:ext cx="3950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Anesthesia with 2.5% isoflurane</a:t>
            </a: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Position: 1 mm anterior to bregma</a:t>
            </a: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4 mm lateral</a:t>
            </a: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Speed: 5 m/sec</a:t>
            </a: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Depth: 3 mm</a:t>
            </a: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Dwell time: 100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msec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Repetitions: 5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mTBI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24hr apart</a:t>
            </a: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85B8FBA0-AA6D-463B-BEAA-A78C1D2F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695" y="4511546"/>
            <a:ext cx="4228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Daily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mTBI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for 5 consecutive days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D9F06-B4D6-4FDF-B1E2-A469B34E7666}"/>
              </a:ext>
            </a:extLst>
          </p:cNvPr>
          <p:cNvGrpSpPr/>
          <p:nvPr/>
        </p:nvGrpSpPr>
        <p:grpSpPr>
          <a:xfrm>
            <a:off x="1428177" y="5297767"/>
            <a:ext cx="10442265" cy="1216183"/>
            <a:chOff x="1303563" y="4851172"/>
            <a:chExt cx="10442265" cy="1216183"/>
          </a:xfrm>
        </p:grpSpPr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F8E10A67-A9A2-4552-8B40-8EB949B44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913" y="5249634"/>
              <a:ext cx="55197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45AD36F9-6D0D-4772-9384-950D6CD78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913" y="5249634"/>
              <a:ext cx="55197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15DDE849-BED6-4859-9B6A-F14E4B17E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251" y="5263922"/>
              <a:ext cx="5437188" cy="53975"/>
            </a:xfrm>
            <a:custGeom>
              <a:avLst/>
              <a:gdLst>
                <a:gd name="T0" fmla="*/ 153 w 3425"/>
                <a:gd name="T1" fmla="*/ 1 h 34"/>
                <a:gd name="T2" fmla="*/ 0 w 3425"/>
                <a:gd name="T3" fmla="*/ 19 h 34"/>
                <a:gd name="T4" fmla="*/ 210 w 3425"/>
                <a:gd name="T5" fmla="*/ 1 h 34"/>
                <a:gd name="T6" fmla="*/ 362 w 3425"/>
                <a:gd name="T7" fmla="*/ 21 h 34"/>
                <a:gd name="T8" fmla="*/ 210 w 3425"/>
                <a:gd name="T9" fmla="*/ 1 h 34"/>
                <a:gd name="T10" fmla="*/ 572 w 3425"/>
                <a:gd name="T11" fmla="*/ 3 h 34"/>
                <a:gd name="T12" fmla="*/ 419 w 3425"/>
                <a:gd name="T13" fmla="*/ 21 h 34"/>
                <a:gd name="T14" fmla="*/ 629 w 3425"/>
                <a:gd name="T15" fmla="*/ 3 h 34"/>
                <a:gd name="T16" fmla="*/ 781 w 3425"/>
                <a:gd name="T17" fmla="*/ 23 h 34"/>
                <a:gd name="T18" fmla="*/ 629 w 3425"/>
                <a:gd name="T19" fmla="*/ 3 h 34"/>
                <a:gd name="T20" fmla="*/ 991 w 3425"/>
                <a:gd name="T21" fmla="*/ 5 h 34"/>
                <a:gd name="T22" fmla="*/ 838 w 3425"/>
                <a:gd name="T23" fmla="*/ 23 h 34"/>
                <a:gd name="T24" fmla="*/ 1048 w 3425"/>
                <a:gd name="T25" fmla="*/ 5 h 34"/>
                <a:gd name="T26" fmla="*/ 1200 w 3425"/>
                <a:gd name="T27" fmla="*/ 25 h 34"/>
                <a:gd name="T28" fmla="*/ 1048 w 3425"/>
                <a:gd name="T29" fmla="*/ 5 h 34"/>
                <a:gd name="T30" fmla="*/ 1410 w 3425"/>
                <a:gd name="T31" fmla="*/ 6 h 34"/>
                <a:gd name="T32" fmla="*/ 1257 w 3425"/>
                <a:gd name="T33" fmla="*/ 25 h 34"/>
                <a:gd name="T34" fmla="*/ 1467 w 3425"/>
                <a:gd name="T35" fmla="*/ 7 h 34"/>
                <a:gd name="T36" fmla="*/ 1619 w 3425"/>
                <a:gd name="T37" fmla="*/ 26 h 34"/>
                <a:gd name="T38" fmla="*/ 1467 w 3425"/>
                <a:gd name="T39" fmla="*/ 7 h 34"/>
                <a:gd name="T40" fmla="*/ 1829 w 3425"/>
                <a:gd name="T41" fmla="*/ 8 h 34"/>
                <a:gd name="T42" fmla="*/ 1676 w 3425"/>
                <a:gd name="T43" fmla="*/ 26 h 34"/>
                <a:gd name="T44" fmla="*/ 1886 w 3425"/>
                <a:gd name="T45" fmla="*/ 8 h 34"/>
                <a:gd name="T46" fmla="*/ 2038 w 3425"/>
                <a:gd name="T47" fmla="*/ 28 h 34"/>
                <a:gd name="T48" fmla="*/ 1886 w 3425"/>
                <a:gd name="T49" fmla="*/ 8 h 34"/>
                <a:gd name="T50" fmla="*/ 2248 w 3425"/>
                <a:gd name="T51" fmla="*/ 10 h 34"/>
                <a:gd name="T52" fmla="*/ 2095 w 3425"/>
                <a:gd name="T53" fmla="*/ 28 h 34"/>
                <a:gd name="T54" fmla="*/ 2305 w 3425"/>
                <a:gd name="T55" fmla="*/ 10 h 34"/>
                <a:gd name="T56" fmla="*/ 2457 w 3425"/>
                <a:gd name="T57" fmla="*/ 30 h 34"/>
                <a:gd name="T58" fmla="*/ 2305 w 3425"/>
                <a:gd name="T59" fmla="*/ 10 h 34"/>
                <a:gd name="T60" fmla="*/ 2667 w 3425"/>
                <a:gd name="T61" fmla="*/ 12 h 34"/>
                <a:gd name="T62" fmla="*/ 2514 w 3425"/>
                <a:gd name="T63" fmla="*/ 30 h 34"/>
                <a:gd name="T64" fmla="*/ 2724 w 3425"/>
                <a:gd name="T65" fmla="*/ 12 h 34"/>
                <a:gd name="T66" fmla="*/ 2876 w 3425"/>
                <a:gd name="T67" fmla="*/ 31 h 34"/>
                <a:gd name="T68" fmla="*/ 2724 w 3425"/>
                <a:gd name="T69" fmla="*/ 12 h 34"/>
                <a:gd name="T70" fmla="*/ 3086 w 3425"/>
                <a:gd name="T71" fmla="*/ 13 h 34"/>
                <a:gd name="T72" fmla="*/ 2933 w 3425"/>
                <a:gd name="T73" fmla="*/ 32 h 34"/>
                <a:gd name="T74" fmla="*/ 3143 w 3425"/>
                <a:gd name="T75" fmla="*/ 14 h 34"/>
                <a:gd name="T76" fmla="*/ 3295 w 3425"/>
                <a:gd name="T77" fmla="*/ 33 h 34"/>
                <a:gd name="T78" fmla="*/ 3143 w 3425"/>
                <a:gd name="T79" fmla="*/ 14 h 34"/>
                <a:gd name="T80" fmla="*/ 3425 w 3425"/>
                <a:gd name="T81" fmla="*/ 15 h 34"/>
                <a:gd name="T82" fmla="*/ 3352 w 3425"/>
                <a:gd name="T8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5" h="34">
                  <a:moveTo>
                    <a:pt x="0" y="0"/>
                  </a:moveTo>
                  <a:lnTo>
                    <a:pt x="153" y="1"/>
                  </a:lnTo>
                  <a:lnTo>
                    <a:pt x="152" y="20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10" y="1"/>
                  </a:moveTo>
                  <a:lnTo>
                    <a:pt x="362" y="2"/>
                  </a:lnTo>
                  <a:lnTo>
                    <a:pt x="362" y="21"/>
                  </a:lnTo>
                  <a:lnTo>
                    <a:pt x="210" y="20"/>
                  </a:lnTo>
                  <a:lnTo>
                    <a:pt x="210" y="1"/>
                  </a:lnTo>
                  <a:close/>
                  <a:moveTo>
                    <a:pt x="419" y="2"/>
                  </a:moveTo>
                  <a:lnTo>
                    <a:pt x="572" y="3"/>
                  </a:lnTo>
                  <a:lnTo>
                    <a:pt x="571" y="22"/>
                  </a:lnTo>
                  <a:lnTo>
                    <a:pt x="419" y="21"/>
                  </a:lnTo>
                  <a:lnTo>
                    <a:pt x="419" y="2"/>
                  </a:lnTo>
                  <a:close/>
                  <a:moveTo>
                    <a:pt x="629" y="3"/>
                  </a:moveTo>
                  <a:lnTo>
                    <a:pt x="781" y="4"/>
                  </a:lnTo>
                  <a:lnTo>
                    <a:pt x="781" y="23"/>
                  </a:lnTo>
                  <a:lnTo>
                    <a:pt x="629" y="22"/>
                  </a:lnTo>
                  <a:lnTo>
                    <a:pt x="629" y="3"/>
                  </a:lnTo>
                  <a:close/>
                  <a:moveTo>
                    <a:pt x="838" y="4"/>
                  </a:moveTo>
                  <a:lnTo>
                    <a:pt x="991" y="5"/>
                  </a:lnTo>
                  <a:lnTo>
                    <a:pt x="990" y="24"/>
                  </a:lnTo>
                  <a:lnTo>
                    <a:pt x="838" y="23"/>
                  </a:lnTo>
                  <a:lnTo>
                    <a:pt x="838" y="4"/>
                  </a:lnTo>
                  <a:close/>
                  <a:moveTo>
                    <a:pt x="1048" y="5"/>
                  </a:moveTo>
                  <a:lnTo>
                    <a:pt x="1200" y="6"/>
                  </a:lnTo>
                  <a:lnTo>
                    <a:pt x="1200" y="25"/>
                  </a:lnTo>
                  <a:lnTo>
                    <a:pt x="1048" y="24"/>
                  </a:lnTo>
                  <a:lnTo>
                    <a:pt x="1048" y="5"/>
                  </a:lnTo>
                  <a:close/>
                  <a:moveTo>
                    <a:pt x="1257" y="6"/>
                  </a:moveTo>
                  <a:lnTo>
                    <a:pt x="1410" y="6"/>
                  </a:lnTo>
                  <a:lnTo>
                    <a:pt x="1409" y="25"/>
                  </a:lnTo>
                  <a:lnTo>
                    <a:pt x="1257" y="25"/>
                  </a:lnTo>
                  <a:lnTo>
                    <a:pt x="1257" y="6"/>
                  </a:lnTo>
                  <a:close/>
                  <a:moveTo>
                    <a:pt x="1467" y="7"/>
                  </a:moveTo>
                  <a:lnTo>
                    <a:pt x="1619" y="7"/>
                  </a:lnTo>
                  <a:lnTo>
                    <a:pt x="1619" y="26"/>
                  </a:lnTo>
                  <a:lnTo>
                    <a:pt x="1467" y="26"/>
                  </a:lnTo>
                  <a:lnTo>
                    <a:pt x="1467" y="7"/>
                  </a:lnTo>
                  <a:close/>
                  <a:moveTo>
                    <a:pt x="1676" y="8"/>
                  </a:moveTo>
                  <a:lnTo>
                    <a:pt x="1829" y="8"/>
                  </a:lnTo>
                  <a:lnTo>
                    <a:pt x="1828" y="27"/>
                  </a:lnTo>
                  <a:lnTo>
                    <a:pt x="1676" y="26"/>
                  </a:lnTo>
                  <a:lnTo>
                    <a:pt x="1676" y="8"/>
                  </a:lnTo>
                  <a:close/>
                  <a:moveTo>
                    <a:pt x="1886" y="8"/>
                  </a:moveTo>
                  <a:lnTo>
                    <a:pt x="2038" y="9"/>
                  </a:lnTo>
                  <a:lnTo>
                    <a:pt x="2038" y="28"/>
                  </a:lnTo>
                  <a:lnTo>
                    <a:pt x="1886" y="27"/>
                  </a:lnTo>
                  <a:lnTo>
                    <a:pt x="1886" y="8"/>
                  </a:lnTo>
                  <a:close/>
                  <a:moveTo>
                    <a:pt x="2095" y="9"/>
                  </a:moveTo>
                  <a:lnTo>
                    <a:pt x="2248" y="10"/>
                  </a:lnTo>
                  <a:lnTo>
                    <a:pt x="2248" y="29"/>
                  </a:lnTo>
                  <a:lnTo>
                    <a:pt x="2095" y="28"/>
                  </a:lnTo>
                  <a:lnTo>
                    <a:pt x="2095" y="9"/>
                  </a:lnTo>
                  <a:close/>
                  <a:moveTo>
                    <a:pt x="2305" y="10"/>
                  </a:moveTo>
                  <a:lnTo>
                    <a:pt x="2457" y="11"/>
                  </a:lnTo>
                  <a:lnTo>
                    <a:pt x="2457" y="30"/>
                  </a:lnTo>
                  <a:lnTo>
                    <a:pt x="2305" y="29"/>
                  </a:lnTo>
                  <a:lnTo>
                    <a:pt x="2305" y="10"/>
                  </a:lnTo>
                  <a:close/>
                  <a:moveTo>
                    <a:pt x="2514" y="11"/>
                  </a:moveTo>
                  <a:lnTo>
                    <a:pt x="2667" y="12"/>
                  </a:lnTo>
                  <a:lnTo>
                    <a:pt x="2667" y="31"/>
                  </a:lnTo>
                  <a:lnTo>
                    <a:pt x="2514" y="30"/>
                  </a:lnTo>
                  <a:lnTo>
                    <a:pt x="2514" y="11"/>
                  </a:lnTo>
                  <a:close/>
                  <a:moveTo>
                    <a:pt x="2724" y="12"/>
                  </a:moveTo>
                  <a:lnTo>
                    <a:pt x="2876" y="12"/>
                  </a:lnTo>
                  <a:lnTo>
                    <a:pt x="2876" y="31"/>
                  </a:lnTo>
                  <a:lnTo>
                    <a:pt x="2724" y="31"/>
                  </a:lnTo>
                  <a:lnTo>
                    <a:pt x="2724" y="12"/>
                  </a:lnTo>
                  <a:close/>
                  <a:moveTo>
                    <a:pt x="2933" y="13"/>
                  </a:moveTo>
                  <a:lnTo>
                    <a:pt x="3086" y="13"/>
                  </a:lnTo>
                  <a:lnTo>
                    <a:pt x="3086" y="32"/>
                  </a:lnTo>
                  <a:lnTo>
                    <a:pt x="2933" y="32"/>
                  </a:lnTo>
                  <a:lnTo>
                    <a:pt x="2933" y="13"/>
                  </a:lnTo>
                  <a:close/>
                  <a:moveTo>
                    <a:pt x="3143" y="14"/>
                  </a:moveTo>
                  <a:lnTo>
                    <a:pt x="3295" y="14"/>
                  </a:lnTo>
                  <a:lnTo>
                    <a:pt x="3295" y="33"/>
                  </a:lnTo>
                  <a:lnTo>
                    <a:pt x="3143" y="33"/>
                  </a:lnTo>
                  <a:lnTo>
                    <a:pt x="3143" y="14"/>
                  </a:lnTo>
                  <a:close/>
                  <a:moveTo>
                    <a:pt x="3352" y="15"/>
                  </a:moveTo>
                  <a:lnTo>
                    <a:pt x="3425" y="15"/>
                  </a:lnTo>
                  <a:lnTo>
                    <a:pt x="3424" y="34"/>
                  </a:lnTo>
                  <a:lnTo>
                    <a:pt x="3352" y="34"/>
                  </a:lnTo>
                  <a:lnTo>
                    <a:pt x="3352" y="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87E9849F-E871-44AF-A337-258C2F418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426" y="485752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698DE80A-7B30-4413-8E6A-15432117E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426" y="485752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1EE47A4-496C-42EE-8B2E-3DE9D802A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8801" y="4871809"/>
              <a:ext cx="90488" cy="414338"/>
            </a:xfrm>
            <a:custGeom>
              <a:avLst/>
              <a:gdLst>
                <a:gd name="T0" fmla="*/ 38 w 57"/>
                <a:gd name="T1" fmla="*/ 0 h 261"/>
                <a:gd name="T2" fmla="*/ 38 w 57"/>
                <a:gd name="T3" fmla="*/ 213 h 261"/>
                <a:gd name="T4" fmla="*/ 19 w 57"/>
                <a:gd name="T5" fmla="*/ 213 h 261"/>
                <a:gd name="T6" fmla="*/ 19 w 57"/>
                <a:gd name="T7" fmla="*/ 0 h 261"/>
                <a:gd name="T8" fmla="*/ 38 w 57"/>
                <a:gd name="T9" fmla="*/ 0 h 261"/>
                <a:gd name="T10" fmla="*/ 57 w 57"/>
                <a:gd name="T11" fmla="*/ 204 h 261"/>
                <a:gd name="T12" fmla="*/ 28 w 57"/>
                <a:gd name="T13" fmla="*/ 261 h 261"/>
                <a:gd name="T14" fmla="*/ 0 w 57"/>
                <a:gd name="T15" fmla="*/ 204 h 261"/>
                <a:gd name="T16" fmla="*/ 57 w 57"/>
                <a:gd name="T17" fmla="*/ 2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61">
                  <a:moveTo>
                    <a:pt x="38" y="0"/>
                  </a:moveTo>
                  <a:lnTo>
                    <a:pt x="38" y="213"/>
                  </a:lnTo>
                  <a:lnTo>
                    <a:pt x="19" y="213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7" y="204"/>
                  </a:moveTo>
                  <a:lnTo>
                    <a:pt x="28" y="261"/>
                  </a:lnTo>
                  <a:lnTo>
                    <a:pt x="0" y="204"/>
                  </a:lnTo>
                  <a:lnTo>
                    <a:pt x="57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7">
              <a:extLst>
                <a:ext uri="{FF2B5EF4-FFF2-40B4-BE49-F238E27FC236}">
                  <a16:creationId xmlns:a16="http://schemas.microsoft.com/office/drawing/2014/main" id="{77E1A908-6B48-4D08-83BF-F5AAE64F3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8" y="4857522"/>
              <a:ext cx="2508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8">
              <a:extLst>
                <a:ext uri="{FF2B5EF4-FFF2-40B4-BE49-F238E27FC236}">
                  <a16:creationId xmlns:a16="http://schemas.microsoft.com/office/drawing/2014/main" id="{DFCB2ED8-67E8-416A-9004-BCF7AB606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8" y="4857522"/>
              <a:ext cx="2508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99DB85DC-DC38-464A-A57A-BC2704D09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1063" y="4871809"/>
              <a:ext cx="90488" cy="414338"/>
            </a:xfrm>
            <a:custGeom>
              <a:avLst/>
              <a:gdLst>
                <a:gd name="T0" fmla="*/ 38 w 57"/>
                <a:gd name="T1" fmla="*/ 0 h 261"/>
                <a:gd name="T2" fmla="*/ 38 w 57"/>
                <a:gd name="T3" fmla="*/ 213 h 261"/>
                <a:gd name="T4" fmla="*/ 19 w 57"/>
                <a:gd name="T5" fmla="*/ 213 h 261"/>
                <a:gd name="T6" fmla="*/ 19 w 57"/>
                <a:gd name="T7" fmla="*/ 0 h 261"/>
                <a:gd name="T8" fmla="*/ 38 w 57"/>
                <a:gd name="T9" fmla="*/ 0 h 261"/>
                <a:gd name="T10" fmla="*/ 57 w 57"/>
                <a:gd name="T11" fmla="*/ 204 h 261"/>
                <a:gd name="T12" fmla="*/ 29 w 57"/>
                <a:gd name="T13" fmla="*/ 261 h 261"/>
                <a:gd name="T14" fmla="*/ 0 w 57"/>
                <a:gd name="T15" fmla="*/ 204 h 261"/>
                <a:gd name="T16" fmla="*/ 57 w 57"/>
                <a:gd name="T17" fmla="*/ 2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61">
                  <a:moveTo>
                    <a:pt x="38" y="0"/>
                  </a:moveTo>
                  <a:lnTo>
                    <a:pt x="38" y="213"/>
                  </a:lnTo>
                  <a:lnTo>
                    <a:pt x="19" y="213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7" y="204"/>
                  </a:moveTo>
                  <a:lnTo>
                    <a:pt x="29" y="261"/>
                  </a:lnTo>
                  <a:lnTo>
                    <a:pt x="0" y="204"/>
                  </a:lnTo>
                  <a:lnTo>
                    <a:pt x="57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30">
              <a:extLst>
                <a:ext uri="{FF2B5EF4-FFF2-40B4-BE49-F238E27FC236}">
                  <a16:creationId xmlns:a16="http://schemas.microsoft.com/office/drawing/2014/main" id="{E492E23F-45CA-4707-B35D-FE51678F9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38" y="485117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1">
              <a:extLst>
                <a:ext uri="{FF2B5EF4-FFF2-40B4-BE49-F238E27FC236}">
                  <a16:creationId xmlns:a16="http://schemas.microsoft.com/office/drawing/2014/main" id="{36E04C43-EC5C-4956-85F7-48B768D9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38" y="485117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A02EFB5-743F-4B1E-A783-E9A6E1677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326" y="4865459"/>
              <a:ext cx="92075" cy="414338"/>
            </a:xfrm>
            <a:custGeom>
              <a:avLst/>
              <a:gdLst>
                <a:gd name="T0" fmla="*/ 39 w 58"/>
                <a:gd name="T1" fmla="*/ 0 h 261"/>
                <a:gd name="T2" fmla="*/ 39 w 58"/>
                <a:gd name="T3" fmla="*/ 213 h 261"/>
                <a:gd name="T4" fmla="*/ 20 w 58"/>
                <a:gd name="T5" fmla="*/ 213 h 261"/>
                <a:gd name="T6" fmla="*/ 20 w 58"/>
                <a:gd name="T7" fmla="*/ 0 h 261"/>
                <a:gd name="T8" fmla="*/ 39 w 58"/>
                <a:gd name="T9" fmla="*/ 0 h 261"/>
                <a:gd name="T10" fmla="*/ 58 w 58"/>
                <a:gd name="T11" fmla="*/ 204 h 261"/>
                <a:gd name="T12" fmla="*/ 29 w 58"/>
                <a:gd name="T13" fmla="*/ 261 h 261"/>
                <a:gd name="T14" fmla="*/ 0 w 58"/>
                <a:gd name="T15" fmla="*/ 204 h 261"/>
                <a:gd name="T16" fmla="*/ 58 w 58"/>
                <a:gd name="T17" fmla="*/ 2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1">
                  <a:moveTo>
                    <a:pt x="39" y="0"/>
                  </a:moveTo>
                  <a:lnTo>
                    <a:pt x="39" y="213"/>
                  </a:lnTo>
                  <a:lnTo>
                    <a:pt x="20" y="213"/>
                  </a:lnTo>
                  <a:lnTo>
                    <a:pt x="20" y="0"/>
                  </a:lnTo>
                  <a:lnTo>
                    <a:pt x="39" y="0"/>
                  </a:lnTo>
                  <a:close/>
                  <a:moveTo>
                    <a:pt x="58" y="204"/>
                  </a:moveTo>
                  <a:lnTo>
                    <a:pt x="29" y="261"/>
                  </a:lnTo>
                  <a:lnTo>
                    <a:pt x="0" y="204"/>
                  </a:lnTo>
                  <a:lnTo>
                    <a:pt x="58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33">
              <a:extLst>
                <a:ext uri="{FF2B5EF4-FFF2-40B4-BE49-F238E27FC236}">
                  <a16:creationId xmlns:a16="http://schemas.microsoft.com/office/drawing/2014/main" id="{2F8B9F49-4EC5-436E-A7E2-5F1CD2635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401" y="4862284"/>
              <a:ext cx="2508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4">
              <a:extLst>
                <a:ext uri="{FF2B5EF4-FFF2-40B4-BE49-F238E27FC236}">
                  <a16:creationId xmlns:a16="http://schemas.microsoft.com/office/drawing/2014/main" id="{016F181E-E10F-4632-8EF2-40466EB51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401" y="4862284"/>
              <a:ext cx="2508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9F8C2E50-A7F8-4CE9-8F8F-571BBE320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776" y="4876572"/>
              <a:ext cx="90488" cy="414338"/>
            </a:xfrm>
            <a:custGeom>
              <a:avLst/>
              <a:gdLst>
                <a:gd name="T0" fmla="*/ 38 w 57"/>
                <a:gd name="T1" fmla="*/ 0 h 261"/>
                <a:gd name="T2" fmla="*/ 38 w 57"/>
                <a:gd name="T3" fmla="*/ 213 h 261"/>
                <a:gd name="T4" fmla="*/ 19 w 57"/>
                <a:gd name="T5" fmla="*/ 213 h 261"/>
                <a:gd name="T6" fmla="*/ 19 w 57"/>
                <a:gd name="T7" fmla="*/ 0 h 261"/>
                <a:gd name="T8" fmla="*/ 38 w 57"/>
                <a:gd name="T9" fmla="*/ 0 h 261"/>
                <a:gd name="T10" fmla="*/ 57 w 57"/>
                <a:gd name="T11" fmla="*/ 204 h 261"/>
                <a:gd name="T12" fmla="*/ 28 w 57"/>
                <a:gd name="T13" fmla="*/ 261 h 261"/>
                <a:gd name="T14" fmla="*/ 0 w 57"/>
                <a:gd name="T15" fmla="*/ 204 h 261"/>
                <a:gd name="T16" fmla="*/ 57 w 57"/>
                <a:gd name="T17" fmla="*/ 2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61">
                  <a:moveTo>
                    <a:pt x="38" y="0"/>
                  </a:moveTo>
                  <a:lnTo>
                    <a:pt x="38" y="213"/>
                  </a:lnTo>
                  <a:lnTo>
                    <a:pt x="19" y="213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7" y="204"/>
                  </a:moveTo>
                  <a:lnTo>
                    <a:pt x="28" y="261"/>
                  </a:lnTo>
                  <a:lnTo>
                    <a:pt x="0" y="204"/>
                  </a:lnTo>
                  <a:lnTo>
                    <a:pt x="57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CBAC550D-34D8-47F7-9E0F-C2BFCB298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551" y="485752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7">
              <a:extLst>
                <a:ext uri="{FF2B5EF4-FFF2-40B4-BE49-F238E27FC236}">
                  <a16:creationId xmlns:a16="http://schemas.microsoft.com/office/drawing/2014/main" id="{C8C96D07-9E43-4E1C-A722-66488E3FB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551" y="4857522"/>
              <a:ext cx="2492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F2DFE31-0748-467E-A24E-2FC9EBA28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926" y="4871809"/>
              <a:ext cx="90488" cy="414338"/>
            </a:xfrm>
            <a:custGeom>
              <a:avLst/>
              <a:gdLst>
                <a:gd name="T0" fmla="*/ 38 w 57"/>
                <a:gd name="T1" fmla="*/ 0 h 261"/>
                <a:gd name="T2" fmla="*/ 38 w 57"/>
                <a:gd name="T3" fmla="*/ 213 h 261"/>
                <a:gd name="T4" fmla="*/ 19 w 57"/>
                <a:gd name="T5" fmla="*/ 213 h 261"/>
                <a:gd name="T6" fmla="*/ 19 w 57"/>
                <a:gd name="T7" fmla="*/ 0 h 261"/>
                <a:gd name="T8" fmla="*/ 38 w 57"/>
                <a:gd name="T9" fmla="*/ 0 h 261"/>
                <a:gd name="T10" fmla="*/ 57 w 57"/>
                <a:gd name="T11" fmla="*/ 204 h 261"/>
                <a:gd name="T12" fmla="*/ 28 w 57"/>
                <a:gd name="T13" fmla="*/ 261 h 261"/>
                <a:gd name="T14" fmla="*/ 0 w 57"/>
                <a:gd name="T15" fmla="*/ 204 h 261"/>
                <a:gd name="T16" fmla="*/ 57 w 57"/>
                <a:gd name="T17" fmla="*/ 2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61">
                  <a:moveTo>
                    <a:pt x="38" y="0"/>
                  </a:moveTo>
                  <a:lnTo>
                    <a:pt x="38" y="213"/>
                  </a:lnTo>
                  <a:lnTo>
                    <a:pt x="19" y="213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7" y="204"/>
                  </a:moveTo>
                  <a:lnTo>
                    <a:pt x="28" y="261"/>
                  </a:lnTo>
                  <a:lnTo>
                    <a:pt x="0" y="204"/>
                  </a:lnTo>
                  <a:lnTo>
                    <a:pt x="57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FD1EB362-21B9-458C-B1F8-3D482BB2C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713" y="5255984"/>
              <a:ext cx="1058863" cy="39688"/>
            </a:xfrm>
            <a:custGeom>
              <a:avLst/>
              <a:gdLst>
                <a:gd name="T0" fmla="*/ 0 w 667"/>
                <a:gd name="T1" fmla="*/ 0 h 25"/>
                <a:gd name="T2" fmla="*/ 57 w 667"/>
                <a:gd name="T3" fmla="*/ 1 h 25"/>
                <a:gd name="T4" fmla="*/ 57 w 667"/>
                <a:gd name="T5" fmla="*/ 20 h 25"/>
                <a:gd name="T6" fmla="*/ 0 w 667"/>
                <a:gd name="T7" fmla="*/ 19 h 25"/>
                <a:gd name="T8" fmla="*/ 0 w 667"/>
                <a:gd name="T9" fmla="*/ 0 h 25"/>
                <a:gd name="T10" fmla="*/ 76 w 667"/>
                <a:gd name="T11" fmla="*/ 1 h 25"/>
                <a:gd name="T12" fmla="*/ 133 w 667"/>
                <a:gd name="T13" fmla="*/ 1 h 25"/>
                <a:gd name="T14" fmla="*/ 133 w 667"/>
                <a:gd name="T15" fmla="*/ 20 h 25"/>
                <a:gd name="T16" fmla="*/ 76 w 667"/>
                <a:gd name="T17" fmla="*/ 20 h 25"/>
                <a:gd name="T18" fmla="*/ 76 w 667"/>
                <a:gd name="T19" fmla="*/ 1 h 25"/>
                <a:gd name="T20" fmla="*/ 152 w 667"/>
                <a:gd name="T21" fmla="*/ 1 h 25"/>
                <a:gd name="T22" fmla="*/ 210 w 667"/>
                <a:gd name="T23" fmla="*/ 2 h 25"/>
                <a:gd name="T24" fmla="*/ 209 w 667"/>
                <a:gd name="T25" fmla="*/ 21 h 25"/>
                <a:gd name="T26" fmla="*/ 152 w 667"/>
                <a:gd name="T27" fmla="*/ 20 h 25"/>
                <a:gd name="T28" fmla="*/ 152 w 667"/>
                <a:gd name="T29" fmla="*/ 1 h 25"/>
                <a:gd name="T30" fmla="*/ 229 w 667"/>
                <a:gd name="T31" fmla="*/ 2 h 25"/>
                <a:gd name="T32" fmla="*/ 286 w 667"/>
                <a:gd name="T33" fmla="*/ 3 h 25"/>
                <a:gd name="T34" fmla="*/ 286 w 667"/>
                <a:gd name="T35" fmla="*/ 22 h 25"/>
                <a:gd name="T36" fmla="*/ 229 w 667"/>
                <a:gd name="T37" fmla="*/ 21 h 25"/>
                <a:gd name="T38" fmla="*/ 229 w 667"/>
                <a:gd name="T39" fmla="*/ 2 h 25"/>
                <a:gd name="T40" fmla="*/ 305 w 667"/>
                <a:gd name="T41" fmla="*/ 3 h 25"/>
                <a:gd name="T42" fmla="*/ 362 w 667"/>
                <a:gd name="T43" fmla="*/ 3 h 25"/>
                <a:gd name="T44" fmla="*/ 362 w 667"/>
                <a:gd name="T45" fmla="*/ 22 h 25"/>
                <a:gd name="T46" fmla="*/ 305 w 667"/>
                <a:gd name="T47" fmla="*/ 22 h 25"/>
                <a:gd name="T48" fmla="*/ 305 w 667"/>
                <a:gd name="T49" fmla="*/ 3 h 25"/>
                <a:gd name="T50" fmla="*/ 381 w 667"/>
                <a:gd name="T51" fmla="*/ 3 h 25"/>
                <a:gd name="T52" fmla="*/ 438 w 667"/>
                <a:gd name="T53" fmla="*/ 4 h 25"/>
                <a:gd name="T54" fmla="*/ 438 w 667"/>
                <a:gd name="T55" fmla="*/ 23 h 25"/>
                <a:gd name="T56" fmla="*/ 381 w 667"/>
                <a:gd name="T57" fmla="*/ 22 h 25"/>
                <a:gd name="T58" fmla="*/ 381 w 667"/>
                <a:gd name="T59" fmla="*/ 3 h 25"/>
                <a:gd name="T60" fmla="*/ 457 w 667"/>
                <a:gd name="T61" fmla="*/ 4 h 25"/>
                <a:gd name="T62" fmla="*/ 514 w 667"/>
                <a:gd name="T63" fmla="*/ 4 h 25"/>
                <a:gd name="T64" fmla="*/ 514 w 667"/>
                <a:gd name="T65" fmla="*/ 23 h 25"/>
                <a:gd name="T66" fmla="*/ 457 w 667"/>
                <a:gd name="T67" fmla="*/ 23 h 25"/>
                <a:gd name="T68" fmla="*/ 457 w 667"/>
                <a:gd name="T69" fmla="*/ 4 h 25"/>
                <a:gd name="T70" fmla="*/ 533 w 667"/>
                <a:gd name="T71" fmla="*/ 5 h 25"/>
                <a:gd name="T72" fmla="*/ 590 w 667"/>
                <a:gd name="T73" fmla="*/ 5 h 25"/>
                <a:gd name="T74" fmla="*/ 590 w 667"/>
                <a:gd name="T75" fmla="*/ 24 h 25"/>
                <a:gd name="T76" fmla="*/ 533 w 667"/>
                <a:gd name="T77" fmla="*/ 24 h 25"/>
                <a:gd name="T78" fmla="*/ 533 w 667"/>
                <a:gd name="T79" fmla="*/ 5 h 25"/>
                <a:gd name="T80" fmla="*/ 610 w 667"/>
                <a:gd name="T81" fmla="*/ 5 h 25"/>
                <a:gd name="T82" fmla="*/ 667 w 667"/>
                <a:gd name="T83" fmla="*/ 6 h 25"/>
                <a:gd name="T84" fmla="*/ 666 w 667"/>
                <a:gd name="T85" fmla="*/ 25 h 25"/>
                <a:gd name="T86" fmla="*/ 609 w 667"/>
                <a:gd name="T87" fmla="*/ 24 h 25"/>
                <a:gd name="T88" fmla="*/ 610 w 667"/>
                <a:gd name="T8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7" h="25">
                  <a:moveTo>
                    <a:pt x="0" y="0"/>
                  </a:moveTo>
                  <a:lnTo>
                    <a:pt x="57" y="1"/>
                  </a:lnTo>
                  <a:lnTo>
                    <a:pt x="57" y="20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76" y="1"/>
                  </a:moveTo>
                  <a:lnTo>
                    <a:pt x="133" y="1"/>
                  </a:lnTo>
                  <a:lnTo>
                    <a:pt x="133" y="20"/>
                  </a:lnTo>
                  <a:lnTo>
                    <a:pt x="76" y="20"/>
                  </a:lnTo>
                  <a:lnTo>
                    <a:pt x="76" y="1"/>
                  </a:lnTo>
                  <a:close/>
                  <a:moveTo>
                    <a:pt x="152" y="1"/>
                  </a:moveTo>
                  <a:lnTo>
                    <a:pt x="210" y="2"/>
                  </a:lnTo>
                  <a:lnTo>
                    <a:pt x="209" y="21"/>
                  </a:lnTo>
                  <a:lnTo>
                    <a:pt x="152" y="20"/>
                  </a:lnTo>
                  <a:lnTo>
                    <a:pt x="152" y="1"/>
                  </a:lnTo>
                  <a:close/>
                  <a:moveTo>
                    <a:pt x="229" y="2"/>
                  </a:moveTo>
                  <a:lnTo>
                    <a:pt x="286" y="3"/>
                  </a:lnTo>
                  <a:lnTo>
                    <a:pt x="286" y="22"/>
                  </a:lnTo>
                  <a:lnTo>
                    <a:pt x="229" y="21"/>
                  </a:lnTo>
                  <a:lnTo>
                    <a:pt x="229" y="2"/>
                  </a:lnTo>
                  <a:close/>
                  <a:moveTo>
                    <a:pt x="305" y="3"/>
                  </a:moveTo>
                  <a:lnTo>
                    <a:pt x="362" y="3"/>
                  </a:lnTo>
                  <a:lnTo>
                    <a:pt x="362" y="22"/>
                  </a:lnTo>
                  <a:lnTo>
                    <a:pt x="305" y="22"/>
                  </a:lnTo>
                  <a:lnTo>
                    <a:pt x="305" y="3"/>
                  </a:lnTo>
                  <a:close/>
                  <a:moveTo>
                    <a:pt x="381" y="3"/>
                  </a:moveTo>
                  <a:lnTo>
                    <a:pt x="438" y="4"/>
                  </a:lnTo>
                  <a:lnTo>
                    <a:pt x="438" y="23"/>
                  </a:lnTo>
                  <a:lnTo>
                    <a:pt x="381" y="22"/>
                  </a:lnTo>
                  <a:lnTo>
                    <a:pt x="381" y="3"/>
                  </a:lnTo>
                  <a:close/>
                  <a:moveTo>
                    <a:pt x="457" y="4"/>
                  </a:moveTo>
                  <a:lnTo>
                    <a:pt x="514" y="4"/>
                  </a:lnTo>
                  <a:lnTo>
                    <a:pt x="514" y="23"/>
                  </a:lnTo>
                  <a:lnTo>
                    <a:pt x="457" y="23"/>
                  </a:lnTo>
                  <a:lnTo>
                    <a:pt x="457" y="4"/>
                  </a:lnTo>
                  <a:close/>
                  <a:moveTo>
                    <a:pt x="533" y="5"/>
                  </a:moveTo>
                  <a:lnTo>
                    <a:pt x="590" y="5"/>
                  </a:lnTo>
                  <a:lnTo>
                    <a:pt x="590" y="24"/>
                  </a:lnTo>
                  <a:lnTo>
                    <a:pt x="533" y="24"/>
                  </a:lnTo>
                  <a:lnTo>
                    <a:pt x="533" y="5"/>
                  </a:lnTo>
                  <a:close/>
                  <a:moveTo>
                    <a:pt x="610" y="5"/>
                  </a:moveTo>
                  <a:lnTo>
                    <a:pt x="667" y="6"/>
                  </a:lnTo>
                  <a:lnTo>
                    <a:pt x="666" y="25"/>
                  </a:lnTo>
                  <a:lnTo>
                    <a:pt x="609" y="24"/>
                  </a:lnTo>
                  <a:lnTo>
                    <a:pt x="610" y="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D02B2CDA-1B4F-4123-8BFF-CD632AD1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206" y="4952772"/>
              <a:ext cx="28533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-1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97F4B377-A951-4291-A42B-9FF50630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362" y="4952772"/>
              <a:ext cx="59792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week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pic>
          <p:nvPicPr>
            <p:cNvPr id="51" name="Picture 45">
              <a:extLst>
                <a:ext uri="{FF2B5EF4-FFF2-40B4-BE49-F238E27FC236}">
                  <a16:creationId xmlns:a16="http://schemas.microsoft.com/office/drawing/2014/main" id="{EF920BB5-A96B-4E98-9796-5EFA7C9DD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476" y="5240109"/>
              <a:ext cx="23352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6">
              <a:extLst>
                <a:ext uri="{FF2B5EF4-FFF2-40B4-BE49-F238E27FC236}">
                  <a16:creationId xmlns:a16="http://schemas.microsoft.com/office/drawing/2014/main" id="{17638318-82BE-4272-8DE1-9E7D210B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476" y="5240109"/>
              <a:ext cx="2335213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A79F8F09-CF31-4727-84AB-4FB5BA938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2813" y="5270272"/>
              <a:ext cx="2252663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7B2C54C0-7AB3-4242-B616-6F32FF569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888" y="5275034"/>
              <a:ext cx="612775" cy="292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2044D198-330A-48FB-B154-85BA1DB1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888" y="5275034"/>
              <a:ext cx="612775" cy="29210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9191E7A6-CC6F-4EFF-8FF6-AD57BF59C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938" y="5317897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cs typeface="Arial" panose="020B0604020202020204" pitchFamily="34" charset="0"/>
                </a:rPr>
                <a:t>P60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40086C0-C449-403A-B756-DEBCD6CE0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563" y="5543322"/>
              <a:ext cx="330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5D908C51-2414-4EE4-9A6E-85D930838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001" y="5543322"/>
              <a:ext cx="68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1021017F-1AC3-4DED-BA98-0A6CEDFD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263" y="5543322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mTBI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3D2A9AB6-055D-4311-9542-BF1651D6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563" y="5786209"/>
              <a:ext cx="99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Behaviors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F58BE98D-EA32-4F77-8772-2ACE92F9B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801" y="5575072"/>
              <a:ext cx="4440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84D214AE-53C9-4E1D-8EEB-DCAEA3D3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951" y="5575072"/>
              <a:ext cx="68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39EAB811-DE36-4A2D-AD81-97D27C8E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626" y="5575072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mTBI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5EFE2DE-286F-4DA3-BB49-7E82A8BB5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801" y="5816372"/>
              <a:ext cx="99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Behaviors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71D4C8C3-34F6-4A0D-98D3-EEBB8F9D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226" y="4978172"/>
              <a:ext cx="224099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1day           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3DFA5326-1AB1-4483-8C77-D1CFEB9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488" y="4978172"/>
              <a:ext cx="2035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2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5030DC37-8737-49B5-9396-5D1AA26EC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5688" y="4978172"/>
              <a:ext cx="59792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week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55CB7783-E8DE-4E15-B94D-2099722D9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6413" y="4978172"/>
              <a:ext cx="16094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 week       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7A819375-4910-4A2F-A00E-E5D8B771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488" y="5575072"/>
              <a:ext cx="4440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18835609-73C6-4850-B559-EC45163D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6638" y="5575072"/>
              <a:ext cx="68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A4EDCD5E-FD19-4064-AE2C-B70918EC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901" y="5575072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mTBI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95C131CD-4BF5-42CC-8CB2-62D68D0E5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488" y="5816372"/>
              <a:ext cx="99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Behaviors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F1D530E5-AFCD-4D3B-BF32-1AACE3A27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5738" y="5579834"/>
              <a:ext cx="4440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Post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596410AB-73EC-4394-BD4B-A18D543B4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2301" y="5579834"/>
              <a:ext cx="68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2241A03D-BB1B-40C1-B6CB-55C689AF3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63" y="5579834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mTBI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DA662C80-0025-47B5-A194-D0C04A2DA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5738" y="5821134"/>
              <a:ext cx="99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Behaviors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7" name="Rectangle 93">
              <a:extLst>
                <a:ext uri="{FF2B5EF4-FFF2-40B4-BE49-F238E27FC236}">
                  <a16:creationId xmlns:a16="http://schemas.microsoft.com/office/drawing/2014/main" id="{5558583B-ED79-4D6F-B3E4-A3C891E97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737" y="5286147"/>
              <a:ext cx="944563" cy="292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95">
              <a:extLst>
                <a:ext uri="{FF2B5EF4-FFF2-40B4-BE49-F238E27FC236}">
                  <a16:creationId xmlns:a16="http://schemas.microsoft.com/office/drawing/2014/main" id="{144E75F0-B035-4204-ABFF-6047BBDD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339" y="5317897"/>
              <a:ext cx="8255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Arial" panose="020B0604020202020204" pitchFamily="34" charset="0"/>
                </a:rPr>
                <a:t>Up to P90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DD8C897-D9F3-4FFD-9CAA-AFB4240941AF}"/>
              </a:ext>
            </a:extLst>
          </p:cNvPr>
          <p:cNvSpPr txBox="1"/>
          <p:nvPr/>
        </p:nvSpPr>
        <p:spPr>
          <a:xfrm>
            <a:off x="1338323" y="534617"/>
            <a:ext cx="34483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ADHD-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mTBI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mouse model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9D220-39EC-49E6-9A5F-B02B1CD1052A}"/>
              </a:ext>
            </a:extLst>
          </p:cNvPr>
          <p:cNvGrpSpPr/>
          <p:nvPr/>
        </p:nvGrpSpPr>
        <p:grpSpPr>
          <a:xfrm>
            <a:off x="4197408" y="1465309"/>
            <a:ext cx="2138923" cy="1936909"/>
            <a:chOff x="4565902" y="1888397"/>
            <a:chExt cx="2138923" cy="193690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7EC78F5-9212-4069-B862-9E3E087FD41A}"/>
                </a:ext>
              </a:extLst>
            </p:cNvPr>
            <p:cNvGrpSpPr/>
            <p:nvPr/>
          </p:nvGrpSpPr>
          <p:grpSpPr>
            <a:xfrm>
              <a:off x="4565902" y="1888397"/>
              <a:ext cx="2138923" cy="1936909"/>
              <a:chOff x="5275810" y="1994722"/>
              <a:chExt cx="2138923" cy="193690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E1560E-CA02-4842-90EF-DCEB6A47D57C}"/>
                  </a:ext>
                </a:extLst>
              </p:cNvPr>
              <p:cNvSpPr txBox="1"/>
              <p:nvPr/>
            </p:nvSpPr>
            <p:spPr>
              <a:xfrm>
                <a:off x="6485108" y="1994722"/>
                <a:ext cx="747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m/sec</a:t>
                </a:r>
              </a:p>
            </p:txBody>
          </p:sp>
          <p:pic>
            <p:nvPicPr>
              <p:cNvPr id="25" name="Picture 57" descr="https://www.pestrol.co.nz/wp-content/uploads/2016/05/rodents.jpg">
                <a:extLst>
                  <a:ext uri="{FF2B5EF4-FFF2-40B4-BE49-F238E27FC236}">
                    <a16:creationId xmlns:a16="http://schemas.microsoft.com/office/drawing/2014/main" id="{DC56A002-D0C0-42BD-8E3B-EC5378392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810" y="2282642"/>
                <a:ext cx="1879189" cy="164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71DA3F8-2A4F-4507-8A6E-043F4C8BCEC9}"/>
                  </a:ext>
                </a:extLst>
              </p:cNvPr>
              <p:cNvSpPr/>
              <p:nvPr/>
            </p:nvSpPr>
            <p:spPr>
              <a:xfrm rot="3193502">
                <a:off x="6139329" y="2817345"/>
                <a:ext cx="232660" cy="30828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Can 11">
                <a:extLst>
                  <a:ext uri="{FF2B5EF4-FFF2-40B4-BE49-F238E27FC236}">
                    <a16:creationId xmlns:a16="http://schemas.microsoft.com/office/drawing/2014/main" id="{EE51543A-B31C-42D7-A132-5CE14A9DE5A2}"/>
                  </a:ext>
                </a:extLst>
              </p:cNvPr>
              <p:cNvSpPr/>
              <p:nvPr/>
            </p:nvSpPr>
            <p:spPr>
              <a:xfrm rot="3193502">
                <a:off x="6322659" y="2631570"/>
                <a:ext cx="232660" cy="408193"/>
              </a:xfrm>
              <a:prstGeom prst="can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834B89-C790-4CD0-B945-A539CEE44241}"/>
                  </a:ext>
                </a:extLst>
              </p:cNvPr>
              <p:cNvSpPr/>
              <p:nvPr/>
            </p:nvSpPr>
            <p:spPr>
              <a:xfrm rot="3193502">
                <a:off x="6892075" y="1981118"/>
                <a:ext cx="127631" cy="9176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45258D4-0B14-413C-A686-6996AE5EDE01}"/>
                  </a:ext>
                </a:extLst>
              </p:cNvPr>
              <p:cNvCxnSpPr>
                <a:cxnSpLocks/>
                <a:stCxn id="28" idx="6"/>
              </p:cNvCxnSpPr>
              <p:nvPr/>
            </p:nvCxnSpPr>
            <p:spPr>
              <a:xfrm>
                <a:off x="6325302" y="3064665"/>
                <a:ext cx="351574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10CBDC-E139-4871-AF89-3C046B5100A6}"/>
                  </a:ext>
                </a:extLst>
              </p:cNvPr>
              <p:cNvSpPr txBox="1"/>
              <p:nvPr/>
            </p:nvSpPr>
            <p:spPr>
              <a:xfrm>
                <a:off x="6495638" y="2750053"/>
                <a:ext cx="484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3DB1B0-0D89-41B2-B4C1-1188CBE8D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9192" y="2858815"/>
                <a:ext cx="286187" cy="20790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BCBCECD-C364-4210-A09A-1538777F2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6015" y="2873543"/>
                <a:ext cx="139287" cy="18635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B4A80E-E15E-4B4F-860A-8003F6FA38FA}"/>
                </a:ext>
              </a:extLst>
            </p:cNvPr>
            <p:cNvSpPr txBox="1"/>
            <p:nvPr/>
          </p:nvSpPr>
          <p:spPr>
            <a:xfrm>
              <a:off x="5206775" y="2587253"/>
              <a:ext cx="5650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 mm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8BDA5C5-840A-44B7-AC8E-5EB5C065A9F9}"/>
              </a:ext>
            </a:extLst>
          </p:cNvPr>
          <p:cNvSpPr txBox="1"/>
          <p:nvPr/>
        </p:nvSpPr>
        <p:spPr>
          <a:xfrm>
            <a:off x="122830" y="12551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A</a:t>
            </a:r>
          </a:p>
        </p:txBody>
      </p:sp>
    </p:spTree>
    <p:extLst>
      <p:ext uri="{BB962C8B-B14F-4D97-AF65-F5344CB8AC3E}">
        <p14:creationId xmlns:p14="http://schemas.microsoft.com/office/powerpoint/2010/main" val="313567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0E6225F-FC33-4A07-8527-D66027EA0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204" y="3846673"/>
            <a:ext cx="2605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brain structure has not changed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C8AEAC-2625-497E-A6A8-EB4738CAD4BB}"/>
              </a:ext>
            </a:extLst>
          </p:cNvPr>
          <p:cNvGrpSpPr/>
          <p:nvPr/>
        </p:nvGrpSpPr>
        <p:grpSpPr>
          <a:xfrm>
            <a:off x="3483459" y="860262"/>
            <a:ext cx="2718277" cy="2778458"/>
            <a:chOff x="3483459" y="860262"/>
            <a:chExt cx="2718277" cy="2778458"/>
          </a:xfrm>
        </p:grpSpPr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8934D484-EEA5-49EF-9557-B52F78D23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381" y="860262"/>
              <a:ext cx="27113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CT Shame      </a:t>
              </a: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PNE Sham </a:t>
              </a: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57">
              <a:extLst>
                <a:ext uri="{FF2B5EF4-FFF2-40B4-BE49-F238E27FC236}">
                  <a16:creationId xmlns:a16="http://schemas.microsoft.com/office/drawing/2014/main" id="{F17FB411-7605-4839-8E97-19B7C300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459" y="2303166"/>
              <a:ext cx="25955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CT </a:t>
              </a:r>
              <a:r>
                <a:rPr lang="en-US" alt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mTBI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PNE </a:t>
              </a:r>
              <a:r>
                <a:rPr lang="en-US" alt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mTBI</a:t>
              </a: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8" name="Object 58">
              <a:extLst>
                <a:ext uri="{FF2B5EF4-FFF2-40B4-BE49-F238E27FC236}">
                  <a16:creationId xmlns:a16="http://schemas.microsoft.com/office/drawing/2014/main" id="{4C90FA0E-72F5-49A1-83EE-AA901BB7B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4257449"/>
                </p:ext>
              </p:extLst>
            </p:nvPr>
          </p:nvGraphicFramePr>
          <p:xfrm>
            <a:off x="4959110" y="1225803"/>
            <a:ext cx="988006" cy="99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Image" r:id="rId3" imgW="2044444" imgH="2311111" progId="Photoshop.Image.13">
                    <p:embed/>
                  </p:oleObj>
                </mc:Choice>
                <mc:Fallback>
                  <p:oleObj name="Image" r:id="rId3" imgW="2044444" imgH="2311111" progId="Photoshop.Image.13">
                    <p:embed/>
                    <p:pic>
                      <p:nvPicPr>
                        <p:cNvPr id="7" name="Object 58">
                          <a:extLst>
                            <a:ext uri="{FF2B5EF4-FFF2-40B4-BE49-F238E27FC236}">
                              <a16:creationId xmlns:a16="http://schemas.microsoft.com/office/drawing/2014/main" id="{31D13EEC-7511-46DA-8C73-17CB1A7777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110" y="1225803"/>
                          <a:ext cx="988006" cy="990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9">
              <a:extLst>
                <a:ext uri="{FF2B5EF4-FFF2-40B4-BE49-F238E27FC236}">
                  <a16:creationId xmlns:a16="http://schemas.microsoft.com/office/drawing/2014/main" id="{15B91B02-2841-4234-A32E-ED0AE9B489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48879"/>
                </p:ext>
              </p:extLst>
            </p:nvPr>
          </p:nvGraphicFramePr>
          <p:xfrm>
            <a:off x="3607857" y="2648471"/>
            <a:ext cx="988006" cy="99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3" name="Image" r:id="rId5" imgW="2044444" imgH="2311111" progId="Photoshop.Image.13">
                    <p:embed/>
                  </p:oleObj>
                </mc:Choice>
                <mc:Fallback>
                  <p:oleObj name="Image" r:id="rId5" imgW="2044444" imgH="2311111" progId="Photoshop.Image.13">
                    <p:embed/>
                    <p:pic>
                      <p:nvPicPr>
                        <p:cNvPr id="8" name="Object 59">
                          <a:extLst>
                            <a:ext uri="{FF2B5EF4-FFF2-40B4-BE49-F238E27FC236}">
                              <a16:creationId xmlns:a16="http://schemas.microsoft.com/office/drawing/2014/main" id="{95A5385C-D05B-4E71-BCA9-46FD74A0FB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7857" y="2648471"/>
                          <a:ext cx="988006" cy="990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2">
              <a:extLst>
                <a:ext uri="{FF2B5EF4-FFF2-40B4-BE49-F238E27FC236}">
                  <a16:creationId xmlns:a16="http://schemas.microsoft.com/office/drawing/2014/main" id="{B774114A-CB46-4035-8785-85EAD48018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431726"/>
                </p:ext>
              </p:extLst>
            </p:nvPr>
          </p:nvGraphicFramePr>
          <p:xfrm>
            <a:off x="4959111" y="2641411"/>
            <a:ext cx="988005" cy="99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Image" r:id="rId7" imgW="2044444" imgH="2311111" progId="Photoshop.Image.13">
                    <p:embed/>
                  </p:oleObj>
                </mc:Choice>
                <mc:Fallback>
                  <p:oleObj name="Image" r:id="rId7" imgW="2044444" imgH="2311111" progId="Photoshop.Image.13">
                    <p:embed/>
                    <p:pic>
                      <p:nvPicPr>
                        <p:cNvPr id="9" name="Object 62">
                          <a:extLst>
                            <a:ext uri="{FF2B5EF4-FFF2-40B4-BE49-F238E27FC236}">
                              <a16:creationId xmlns:a16="http://schemas.microsoft.com/office/drawing/2014/main" id="{DF7692B3-90CE-4CA7-AAE5-52700E9B04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111" y="2641411"/>
                          <a:ext cx="988005" cy="990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3">
              <a:extLst>
                <a:ext uri="{FF2B5EF4-FFF2-40B4-BE49-F238E27FC236}">
                  <a16:creationId xmlns:a16="http://schemas.microsoft.com/office/drawing/2014/main" id="{9C115775-4A25-49E1-85A4-938FB10296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698567"/>
                </p:ext>
              </p:extLst>
            </p:nvPr>
          </p:nvGraphicFramePr>
          <p:xfrm>
            <a:off x="3607857" y="1198816"/>
            <a:ext cx="988006" cy="99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Image" r:id="rId9" imgW="2044444" imgH="2311111" progId="Photoshop.Image.13">
                    <p:embed/>
                  </p:oleObj>
                </mc:Choice>
                <mc:Fallback>
                  <p:oleObj name="Image" r:id="rId9" imgW="2044444" imgH="2311111" progId="Photoshop.Image.13">
                    <p:embed/>
                    <p:pic>
                      <p:nvPicPr>
                        <p:cNvPr id="10" name="Object 63">
                          <a:extLst>
                            <a:ext uri="{FF2B5EF4-FFF2-40B4-BE49-F238E27FC236}">
                              <a16:creationId xmlns:a16="http://schemas.microsoft.com/office/drawing/2014/main" id="{8E481CAA-C41F-4438-A549-9829059BB6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7857" y="1198816"/>
                          <a:ext cx="988006" cy="990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197">
            <a:extLst>
              <a:ext uri="{FF2B5EF4-FFF2-40B4-BE49-F238E27FC236}">
                <a16:creationId xmlns:a16="http://schemas.microsoft.com/office/drawing/2014/main" id="{EA0F6231-E51B-4158-AF43-F4F92297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711" y="310179"/>
            <a:ext cx="1843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629760-0D26-4CA8-A315-F87D3893806A}"/>
              </a:ext>
            </a:extLst>
          </p:cNvPr>
          <p:cNvSpPr txBox="1"/>
          <p:nvPr/>
        </p:nvSpPr>
        <p:spPr>
          <a:xfrm>
            <a:off x="122830" y="12551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B</a:t>
            </a:r>
          </a:p>
        </p:txBody>
      </p:sp>
    </p:spTree>
    <p:extLst>
      <p:ext uri="{BB962C8B-B14F-4D97-AF65-F5344CB8AC3E}">
        <p14:creationId xmlns:p14="http://schemas.microsoft.com/office/powerpoint/2010/main" val="151744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AD6661C-3B24-4494-AE9C-364449FFC0B2}"/>
              </a:ext>
            </a:extLst>
          </p:cNvPr>
          <p:cNvGrpSpPr/>
          <p:nvPr/>
        </p:nvGrpSpPr>
        <p:grpSpPr>
          <a:xfrm>
            <a:off x="5692014" y="883758"/>
            <a:ext cx="3984566" cy="3499426"/>
            <a:chOff x="5692014" y="883758"/>
            <a:chExt cx="3984566" cy="34994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C91F43D-EEE7-4E38-B660-AD60BE9FEEF2}"/>
                </a:ext>
              </a:extLst>
            </p:cNvPr>
            <p:cNvGrpSpPr/>
            <p:nvPr/>
          </p:nvGrpSpPr>
          <p:grpSpPr>
            <a:xfrm>
              <a:off x="6251413" y="1546898"/>
              <a:ext cx="1976291" cy="1214348"/>
              <a:chOff x="6251413" y="1546898"/>
              <a:chExt cx="1976291" cy="1214348"/>
            </a:xfrm>
          </p:grpSpPr>
          <p:sp>
            <p:nvSpPr>
              <p:cNvPr id="54" name="Graphic 2" descr="Rat">
                <a:extLst>
                  <a:ext uri="{FF2B5EF4-FFF2-40B4-BE49-F238E27FC236}">
                    <a16:creationId xmlns:a16="http://schemas.microsoft.com/office/drawing/2014/main" id="{878A66B1-7BBC-4F9B-84CC-AC370C83FC34}"/>
                  </a:ext>
                </a:extLst>
              </p:cNvPr>
              <p:cNvSpPr/>
              <p:nvPr/>
            </p:nvSpPr>
            <p:spPr>
              <a:xfrm>
                <a:off x="6251413" y="1546898"/>
                <a:ext cx="1976291" cy="1214348"/>
              </a:xfrm>
              <a:custGeom>
                <a:avLst/>
                <a:gdLst>
                  <a:gd name="connsiteX0" fmla="*/ 1870805 w 1976291"/>
                  <a:gd name="connsiteY0" fmla="*/ 601630 h 1214347"/>
                  <a:gd name="connsiteX1" fmla="*/ 1442212 w 1976291"/>
                  <a:gd name="connsiteY1" fmla="*/ 525436 h 1214347"/>
                  <a:gd name="connsiteX2" fmla="*/ 1311253 w 1976291"/>
                  <a:gd name="connsiteY2" fmla="*/ 423050 h 1214347"/>
                  <a:gd name="connsiteX3" fmla="*/ 1273156 w 1976291"/>
                  <a:gd name="connsiteY3" fmla="*/ 437336 h 1214347"/>
                  <a:gd name="connsiteX4" fmla="*/ 1244583 w 1976291"/>
                  <a:gd name="connsiteY4" fmla="*/ 551628 h 1214347"/>
                  <a:gd name="connsiteX5" fmla="*/ 813608 w 1976291"/>
                  <a:gd name="connsiteY5" fmla="*/ 401620 h 1214347"/>
                  <a:gd name="connsiteX6" fmla="*/ 332631 w 1976291"/>
                  <a:gd name="connsiteY6" fmla="*/ 813546 h 1214347"/>
                  <a:gd name="connsiteX7" fmla="*/ 361204 w 1976291"/>
                  <a:gd name="connsiteY7" fmla="*/ 1018318 h 1214347"/>
                  <a:gd name="connsiteX8" fmla="*/ 139764 w 1976291"/>
                  <a:gd name="connsiteY8" fmla="*/ 615917 h 1214347"/>
                  <a:gd name="connsiteX9" fmla="*/ 613598 w 1976291"/>
                  <a:gd name="connsiteY9" fmla="*/ 139702 h 1214347"/>
                  <a:gd name="connsiteX10" fmla="*/ 663601 w 1976291"/>
                  <a:gd name="connsiteY10" fmla="*/ 99224 h 1214347"/>
                  <a:gd name="connsiteX11" fmla="*/ 615979 w 1976291"/>
                  <a:gd name="connsiteY11" fmla="*/ 44459 h 1214347"/>
                  <a:gd name="connsiteX12" fmla="*/ 44521 w 1976291"/>
                  <a:gd name="connsiteY12" fmla="*/ 606393 h 1214347"/>
                  <a:gd name="connsiteX13" fmla="*/ 627885 w 1976291"/>
                  <a:gd name="connsiteY13" fmla="*/ 1187375 h 1214347"/>
                  <a:gd name="connsiteX14" fmla="*/ 877897 w 1976291"/>
                  <a:gd name="connsiteY14" fmla="*/ 1187375 h 1214347"/>
                  <a:gd name="connsiteX15" fmla="*/ 949330 w 1976291"/>
                  <a:gd name="connsiteY15" fmla="*/ 1115942 h 1214347"/>
                  <a:gd name="connsiteX16" fmla="*/ 877897 w 1976291"/>
                  <a:gd name="connsiteY16" fmla="*/ 1044510 h 1214347"/>
                  <a:gd name="connsiteX17" fmla="*/ 763606 w 1976291"/>
                  <a:gd name="connsiteY17" fmla="*/ 1044510 h 1214347"/>
                  <a:gd name="connsiteX18" fmla="*/ 818370 w 1976291"/>
                  <a:gd name="connsiteY18" fmla="*/ 937362 h 1214347"/>
                  <a:gd name="connsiteX19" fmla="*/ 725509 w 1976291"/>
                  <a:gd name="connsiteY19" fmla="*/ 811165 h 1214347"/>
                  <a:gd name="connsiteX20" fmla="*/ 701698 w 1976291"/>
                  <a:gd name="connsiteY20" fmla="*/ 765925 h 1214347"/>
                  <a:gd name="connsiteX21" fmla="*/ 746938 w 1976291"/>
                  <a:gd name="connsiteY21" fmla="*/ 742114 h 1214347"/>
                  <a:gd name="connsiteX22" fmla="*/ 892184 w 1976291"/>
                  <a:gd name="connsiteY22" fmla="*/ 934981 h 1214347"/>
                  <a:gd name="connsiteX23" fmla="*/ 887422 w 1976291"/>
                  <a:gd name="connsiteY23" fmla="*/ 970697 h 1214347"/>
                  <a:gd name="connsiteX24" fmla="*/ 1023143 w 1976291"/>
                  <a:gd name="connsiteY24" fmla="*/ 1113561 h 1214347"/>
                  <a:gd name="connsiteX25" fmla="*/ 1013619 w 1976291"/>
                  <a:gd name="connsiteY25" fmla="*/ 1161183 h 1214347"/>
                  <a:gd name="connsiteX26" fmla="*/ 1237439 w 1976291"/>
                  <a:gd name="connsiteY26" fmla="*/ 1184994 h 1214347"/>
                  <a:gd name="connsiteX27" fmla="*/ 1451736 w 1976291"/>
                  <a:gd name="connsiteY27" fmla="*/ 1184994 h 1214347"/>
                  <a:gd name="connsiteX28" fmla="*/ 1523168 w 1976291"/>
                  <a:gd name="connsiteY28" fmla="*/ 1113561 h 1214347"/>
                  <a:gd name="connsiteX29" fmla="*/ 1451736 w 1976291"/>
                  <a:gd name="connsiteY29" fmla="*/ 1042129 h 1214347"/>
                  <a:gd name="connsiteX30" fmla="*/ 1380304 w 1976291"/>
                  <a:gd name="connsiteY30" fmla="*/ 1042129 h 1214347"/>
                  <a:gd name="connsiteX31" fmla="*/ 1916046 w 1976291"/>
                  <a:gd name="connsiteY31" fmla="*/ 751638 h 1214347"/>
                  <a:gd name="connsiteX32" fmla="*/ 1951762 w 1976291"/>
                  <a:gd name="connsiteY32" fmla="*/ 696873 h 1214347"/>
                  <a:gd name="connsiteX33" fmla="*/ 1870805 w 1976291"/>
                  <a:gd name="connsiteY33" fmla="*/ 601630 h 12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76291" h="1214347">
                    <a:moveTo>
                      <a:pt x="1870805" y="601630"/>
                    </a:moveTo>
                    <a:lnTo>
                      <a:pt x="1442212" y="525436"/>
                    </a:lnTo>
                    <a:lnTo>
                      <a:pt x="1311253" y="423050"/>
                    </a:lnTo>
                    <a:cubicBezTo>
                      <a:pt x="1296966" y="413526"/>
                      <a:pt x="1277918" y="420669"/>
                      <a:pt x="1273156" y="437336"/>
                    </a:cubicBezTo>
                    <a:lnTo>
                      <a:pt x="1244583" y="551628"/>
                    </a:lnTo>
                    <a:cubicBezTo>
                      <a:pt x="1142196" y="465909"/>
                      <a:pt x="987427" y="408763"/>
                      <a:pt x="813608" y="401620"/>
                    </a:cubicBezTo>
                    <a:cubicBezTo>
                      <a:pt x="570739" y="394477"/>
                      <a:pt x="354061" y="570676"/>
                      <a:pt x="332631" y="813546"/>
                    </a:cubicBezTo>
                    <a:cubicBezTo>
                      <a:pt x="325488" y="887359"/>
                      <a:pt x="337393" y="956410"/>
                      <a:pt x="361204" y="1018318"/>
                    </a:cubicBezTo>
                    <a:cubicBezTo>
                      <a:pt x="227864" y="932600"/>
                      <a:pt x="139764" y="784973"/>
                      <a:pt x="139764" y="615917"/>
                    </a:cubicBezTo>
                    <a:cubicBezTo>
                      <a:pt x="139764" y="353999"/>
                      <a:pt x="351680" y="142083"/>
                      <a:pt x="613598" y="139702"/>
                    </a:cubicBezTo>
                    <a:cubicBezTo>
                      <a:pt x="637409" y="139702"/>
                      <a:pt x="661220" y="123035"/>
                      <a:pt x="663601" y="99224"/>
                    </a:cubicBezTo>
                    <a:cubicBezTo>
                      <a:pt x="668363" y="68270"/>
                      <a:pt x="644552" y="44459"/>
                      <a:pt x="615979" y="44459"/>
                    </a:cubicBezTo>
                    <a:cubicBezTo>
                      <a:pt x="304058" y="44459"/>
                      <a:pt x="49284" y="294472"/>
                      <a:pt x="44521" y="606393"/>
                    </a:cubicBezTo>
                    <a:cubicBezTo>
                      <a:pt x="39759" y="925457"/>
                      <a:pt x="308821" y="1187375"/>
                      <a:pt x="627885" y="1187375"/>
                    </a:cubicBezTo>
                    <a:lnTo>
                      <a:pt x="877897" y="1187375"/>
                    </a:lnTo>
                    <a:cubicBezTo>
                      <a:pt x="918376" y="1187375"/>
                      <a:pt x="949330" y="1156421"/>
                      <a:pt x="949330" y="1115942"/>
                    </a:cubicBezTo>
                    <a:cubicBezTo>
                      <a:pt x="949330" y="1075464"/>
                      <a:pt x="918376" y="1044510"/>
                      <a:pt x="877897" y="1044510"/>
                    </a:cubicBezTo>
                    <a:lnTo>
                      <a:pt x="763606" y="1044510"/>
                    </a:lnTo>
                    <a:cubicBezTo>
                      <a:pt x="796941" y="1020699"/>
                      <a:pt x="818370" y="982602"/>
                      <a:pt x="818370" y="937362"/>
                    </a:cubicBezTo>
                    <a:cubicBezTo>
                      <a:pt x="818370" y="880216"/>
                      <a:pt x="780273" y="827833"/>
                      <a:pt x="725509" y="811165"/>
                    </a:cubicBezTo>
                    <a:cubicBezTo>
                      <a:pt x="706460" y="806403"/>
                      <a:pt x="696936" y="784973"/>
                      <a:pt x="701698" y="765925"/>
                    </a:cubicBezTo>
                    <a:cubicBezTo>
                      <a:pt x="706460" y="746876"/>
                      <a:pt x="727890" y="737352"/>
                      <a:pt x="746938" y="742114"/>
                    </a:cubicBezTo>
                    <a:cubicBezTo>
                      <a:pt x="832657" y="768306"/>
                      <a:pt x="892184" y="846881"/>
                      <a:pt x="892184" y="934981"/>
                    </a:cubicBezTo>
                    <a:cubicBezTo>
                      <a:pt x="892184" y="946886"/>
                      <a:pt x="889803" y="958792"/>
                      <a:pt x="887422" y="970697"/>
                    </a:cubicBezTo>
                    <a:cubicBezTo>
                      <a:pt x="961235" y="975459"/>
                      <a:pt x="1023143" y="1037367"/>
                      <a:pt x="1023143" y="1113561"/>
                    </a:cubicBezTo>
                    <a:cubicBezTo>
                      <a:pt x="1023143" y="1130229"/>
                      <a:pt x="1020762" y="1146896"/>
                      <a:pt x="1013619" y="1161183"/>
                    </a:cubicBezTo>
                    <a:cubicBezTo>
                      <a:pt x="1075526" y="1175469"/>
                      <a:pt x="1149340" y="1184994"/>
                      <a:pt x="1237439" y="1184994"/>
                    </a:cubicBezTo>
                    <a:lnTo>
                      <a:pt x="1451736" y="1184994"/>
                    </a:lnTo>
                    <a:cubicBezTo>
                      <a:pt x="1492214" y="1184994"/>
                      <a:pt x="1523168" y="1154040"/>
                      <a:pt x="1523168" y="1113561"/>
                    </a:cubicBezTo>
                    <a:cubicBezTo>
                      <a:pt x="1523168" y="1073083"/>
                      <a:pt x="1492214" y="1042129"/>
                      <a:pt x="1451736" y="1042129"/>
                    </a:cubicBezTo>
                    <a:lnTo>
                      <a:pt x="1380304" y="1042129"/>
                    </a:lnTo>
                    <a:lnTo>
                      <a:pt x="1916046" y="751638"/>
                    </a:lnTo>
                    <a:cubicBezTo>
                      <a:pt x="1937475" y="739733"/>
                      <a:pt x="1949381" y="718303"/>
                      <a:pt x="1951762" y="696873"/>
                    </a:cubicBezTo>
                    <a:cubicBezTo>
                      <a:pt x="1951762" y="651633"/>
                      <a:pt x="1916046" y="611155"/>
                      <a:pt x="1870805" y="601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6991E89-1483-4933-BE55-6177D10A982E}"/>
                  </a:ext>
                </a:extLst>
              </p:cNvPr>
              <p:cNvGrpSpPr/>
              <p:nvPr/>
            </p:nvGrpSpPr>
            <p:grpSpPr>
              <a:xfrm rot="20554459">
                <a:off x="7604109" y="1780930"/>
                <a:ext cx="605536" cy="280940"/>
                <a:chOff x="5141245" y="1877296"/>
                <a:chExt cx="1164936" cy="502634"/>
              </a:xfrm>
            </p:grpSpPr>
            <p:sp>
              <p:nvSpPr>
                <p:cNvPr id="4" name="Can 11">
                  <a:extLst>
                    <a:ext uri="{FF2B5EF4-FFF2-40B4-BE49-F238E27FC236}">
                      <a16:creationId xmlns:a16="http://schemas.microsoft.com/office/drawing/2014/main" id="{1FF2A41B-6D4E-422E-9C4F-EF943AB6C09F}"/>
                    </a:ext>
                  </a:extLst>
                </p:cNvPr>
                <p:cNvSpPr/>
                <p:nvPr/>
              </p:nvSpPr>
              <p:spPr>
                <a:xfrm rot="3193502">
                  <a:off x="5252694" y="2083188"/>
                  <a:ext cx="185293" cy="408192"/>
                </a:xfrm>
                <a:prstGeom prst="can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9C7C3E7-4119-4861-B44D-A514A5DD7ADF}"/>
                    </a:ext>
                  </a:extLst>
                </p:cNvPr>
                <p:cNvSpPr/>
                <p:nvPr/>
              </p:nvSpPr>
              <p:spPr>
                <a:xfrm rot="3193502">
                  <a:off x="5783524" y="1482269"/>
                  <a:ext cx="127630" cy="91768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058F5C-A60C-44A3-87E1-11F1C4F6F7D9}"/>
                </a:ext>
              </a:extLst>
            </p:cNvPr>
            <p:cNvSpPr txBox="1"/>
            <p:nvPr/>
          </p:nvSpPr>
          <p:spPr>
            <a:xfrm>
              <a:off x="5692014" y="883758"/>
              <a:ext cx="376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highlight>
                    <a:srgbClr val="80808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Unilateral closed head repetitive </a:t>
              </a:r>
              <a:r>
                <a:rPr lang="en-US" dirty="0" err="1">
                  <a:solidFill>
                    <a:schemeClr val="bg1"/>
                  </a:solidFill>
                  <a:highlight>
                    <a:srgbClr val="80808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r>
                <a:rPr lang="en-US" dirty="0">
                  <a:solidFill>
                    <a:schemeClr val="bg1"/>
                  </a:solidFill>
                  <a:highlight>
                    <a:srgbClr val="80808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DFA97A-5385-4329-B7B6-E460A7F2F9F5}"/>
                </a:ext>
              </a:extLst>
            </p:cNvPr>
            <p:cNvSpPr txBox="1"/>
            <p:nvPr/>
          </p:nvSpPr>
          <p:spPr>
            <a:xfrm>
              <a:off x="5908730" y="2998189"/>
              <a:ext cx="37678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Anesthesia: Isoflurane 2.5%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Site: 1 mm anterior to bregma, and 4 mm lateral to the longitudinal midline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Depth: 3 mm from the surface of the skin</a:t>
              </a:r>
              <a:r>
                <a:rPr lang="x-non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of impact: 5 meters/sec with a dwell time of 100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msec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759431-1314-4A0D-A974-50AE33294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5174" y="2149460"/>
              <a:ext cx="432975" cy="6583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B7B2B9-E2F1-4100-AAD7-97FF635EB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590" y="1965364"/>
              <a:ext cx="216487" cy="241900"/>
            </a:xfrm>
            <a:prstGeom prst="line">
              <a:avLst/>
            </a:prstGeom>
            <a:ln w="95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4CB5B1-7DEF-48F5-9E2A-9B015F6AB2E8}"/>
                </a:ext>
              </a:extLst>
            </p:cNvPr>
            <p:cNvSpPr/>
            <p:nvPr/>
          </p:nvSpPr>
          <p:spPr>
            <a:xfrm>
              <a:off x="7748710" y="2061533"/>
              <a:ext cx="28725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40</a:t>
              </a:r>
              <a:r>
                <a:rPr lang="en-US" sz="600" kern="100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3703C1-0922-40A9-8875-0882A6BA4E59}"/>
              </a:ext>
            </a:extLst>
          </p:cNvPr>
          <p:cNvGrpSpPr/>
          <p:nvPr/>
        </p:nvGrpSpPr>
        <p:grpSpPr>
          <a:xfrm>
            <a:off x="726829" y="916486"/>
            <a:ext cx="4665080" cy="2788276"/>
            <a:chOff x="4979852" y="764717"/>
            <a:chExt cx="4665080" cy="27882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6BE566-C08C-4488-AFF5-349DD429DC2D}"/>
                </a:ext>
              </a:extLst>
            </p:cNvPr>
            <p:cNvSpPr txBox="1"/>
            <p:nvPr/>
          </p:nvSpPr>
          <p:spPr>
            <a:xfrm>
              <a:off x="5201144" y="764717"/>
              <a:ext cx="3290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highlight>
                    <a:srgbClr val="80808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PNE Mouse Model</a:t>
              </a:r>
            </a:p>
          </p:txBody>
        </p:sp>
        <p:pic>
          <p:nvPicPr>
            <p:cNvPr id="36" name="Graphic 35" descr="Rat">
              <a:extLst>
                <a:ext uri="{FF2B5EF4-FFF2-40B4-BE49-F238E27FC236}">
                  <a16:creationId xmlns:a16="http://schemas.microsoft.com/office/drawing/2014/main" id="{4DAC6C1E-4B47-41A4-9AE8-BC8247EF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1249" y="936696"/>
              <a:ext cx="1285301" cy="1285301"/>
            </a:xfrm>
            <a:prstGeom prst="rect">
              <a:avLst/>
            </a:prstGeom>
          </p:spPr>
        </p:pic>
        <p:pic>
          <p:nvPicPr>
            <p:cNvPr id="38" name="Graphic 37" descr="Rat">
              <a:extLst>
                <a:ext uri="{FF2B5EF4-FFF2-40B4-BE49-F238E27FC236}">
                  <a16:creationId xmlns:a16="http://schemas.microsoft.com/office/drawing/2014/main" id="{0C49B9E4-DFE9-4341-976B-4D06143AF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8558" y="1818714"/>
              <a:ext cx="1285301" cy="128530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7800F8-658C-4C85-96D5-44201467E056}"/>
                </a:ext>
              </a:extLst>
            </p:cNvPr>
            <p:cNvSpPr txBox="1"/>
            <p:nvPr/>
          </p:nvSpPr>
          <p:spPr>
            <a:xfrm>
              <a:off x="4979852" y="2906662"/>
              <a:ext cx="466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Exposure time:  Prenatal period- weaning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Groups: Control (water or saccharin); PNE (nicotine+ saccharin)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788264-C371-4FDB-8A80-D581B9A0D824}"/>
                </a:ext>
              </a:extLst>
            </p:cNvPr>
            <p:cNvSpPr txBox="1"/>
            <p:nvPr/>
          </p:nvSpPr>
          <p:spPr>
            <a:xfrm>
              <a:off x="6646198" y="1466357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Male Control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B7D6D5-F3DC-43F3-8BED-9D0A93164DF3}"/>
                </a:ext>
              </a:extLst>
            </p:cNvPr>
            <p:cNvSpPr txBox="1"/>
            <p:nvPr/>
          </p:nvSpPr>
          <p:spPr>
            <a:xfrm>
              <a:off x="6646197" y="2379664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Male PNE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03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882CF559-5DB7-4184-B446-7F19D618A2DB}"/>
              </a:ext>
            </a:extLst>
          </p:cNvPr>
          <p:cNvGrpSpPr/>
          <p:nvPr/>
        </p:nvGrpSpPr>
        <p:grpSpPr>
          <a:xfrm>
            <a:off x="243332" y="914526"/>
            <a:ext cx="11548175" cy="4634878"/>
            <a:chOff x="243332" y="914526"/>
            <a:chExt cx="11548175" cy="46348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586EAD-CBD7-4AC4-BC5E-1611BD14CD9F}"/>
                </a:ext>
              </a:extLst>
            </p:cNvPr>
            <p:cNvSpPr/>
            <p:nvPr/>
          </p:nvSpPr>
          <p:spPr>
            <a:xfrm>
              <a:off x="243332" y="914526"/>
              <a:ext cx="11409952" cy="4924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E54E40-B006-46BF-A50F-D16236743C0B}"/>
                </a:ext>
              </a:extLst>
            </p:cNvPr>
            <p:cNvSpPr txBox="1"/>
            <p:nvPr/>
          </p:nvSpPr>
          <p:spPr>
            <a:xfrm>
              <a:off x="243332" y="957058"/>
              <a:ext cx="107719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highlight>
                    <a:srgbClr val="80808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 Timeline</a:t>
              </a:r>
            </a:p>
          </p:txBody>
        </p:sp>
        <p:pic>
          <p:nvPicPr>
            <p:cNvPr id="3" name="Graphic 2" descr="Rat">
              <a:extLst>
                <a:ext uri="{FF2B5EF4-FFF2-40B4-BE49-F238E27FC236}">
                  <a16:creationId xmlns:a16="http://schemas.microsoft.com/office/drawing/2014/main" id="{A2586614-98C9-41CB-8884-F6EDC8EF0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6313" y="1777059"/>
              <a:ext cx="1682555" cy="16825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635957-B189-45FF-A5A2-866A3D488C31}"/>
                </a:ext>
              </a:extLst>
            </p:cNvPr>
            <p:cNvSpPr txBox="1"/>
            <p:nvPr/>
          </p:nvSpPr>
          <p:spPr>
            <a:xfrm>
              <a:off x="806313" y="1606264"/>
              <a:ext cx="1670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Control/PNE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B8BE08-7F31-4EB5-83E0-DB620F7C22F6}"/>
                </a:ext>
              </a:extLst>
            </p:cNvPr>
            <p:cNvSpPr txBox="1"/>
            <p:nvPr/>
          </p:nvSpPr>
          <p:spPr>
            <a:xfrm>
              <a:off x="333042" y="3404138"/>
              <a:ext cx="2726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Behavioral analysis prior 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repetitive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Y-maze, OBA, NOR, TST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47D5AA-1FE9-4178-AAAE-8463F82D9F53}"/>
                </a:ext>
              </a:extLst>
            </p:cNvPr>
            <p:cNvCxnSpPr>
              <a:cxnSpLocks/>
            </p:cNvCxnSpPr>
            <p:nvPr/>
          </p:nvCxnSpPr>
          <p:spPr>
            <a:xfrm>
              <a:off x="243333" y="4508204"/>
              <a:ext cx="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D2206B-BB13-4270-A77E-A242979D0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042" y="5267060"/>
              <a:ext cx="1145846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A6B53E-A6F7-4F67-AB6F-91C76C8E1E35}"/>
                </a:ext>
              </a:extLst>
            </p:cNvPr>
            <p:cNvGrpSpPr/>
            <p:nvPr/>
          </p:nvGrpSpPr>
          <p:grpSpPr>
            <a:xfrm>
              <a:off x="4843602" y="2149655"/>
              <a:ext cx="1525511" cy="937362"/>
              <a:chOff x="6251413" y="1546898"/>
              <a:chExt cx="1976291" cy="1214348"/>
            </a:xfrm>
          </p:grpSpPr>
          <p:sp>
            <p:nvSpPr>
              <p:cNvPr id="21" name="Graphic 2" descr="Rat">
                <a:extLst>
                  <a:ext uri="{FF2B5EF4-FFF2-40B4-BE49-F238E27FC236}">
                    <a16:creationId xmlns:a16="http://schemas.microsoft.com/office/drawing/2014/main" id="{45224B27-D7FE-4699-84DF-17C00DDDAEF3}"/>
                  </a:ext>
                </a:extLst>
              </p:cNvPr>
              <p:cNvSpPr/>
              <p:nvPr/>
            </p:nvSpPr>
            <p:spPr>
              <a:xfrm>
                <a:off x="6251413" y="1546898"/>
                <a:ext cx="1976291" cy="1214348"/>
              </a:xfrm>
              <a:custGeom>
                <a:avLst/>
                <a:gdLst>
                  <a:gd name="connsiteX0" fmla="*/ 1870805 w 1976291"/>
                  <a:gd name="connsiteY0" fmla="*/ 601630 h 1214347"/>
                  <a:gd name="connsiteX1" fmla="*/ 1442212 w 1976291"/>
                  <a:gd name="connsiteY1" fmla="*/ 525436 h 1214347"/>
                  <a:gd name="connsiteX2" fmla="*/ 1311253 w 1976291"/>
                  <a:gd name="connsiteY2" fmla="*/ 423050 h 1214347"/>
                  <a:gd name="connsiteX3" fmla="*/ 1273156 w 1976291"/>
                  <a:gd name="connsiteY3" fmla="*/ 437336 h 1214347"/>
                  <a:gd name="connsiteX4" fmla="*/ 1244583 w 1976291"/>
                  <a:gd name="connsiteY4" fmla="*/ 551628 h 1214347"/>
                  <a:gd name="connsiteX5" fmla="*/ 813608 w 1976291"/>
                  <a:gd name="connsiteY5" fmla="*/ 401620 h 1214347"/>
                  <a:gd name="connsiteX6" fmla="*/ 332631 w 1976291"/>
                  <a:gd name="connsiteY6" fmla="*/ 813546 h 1214347"/>
                  <a:gd name="connsiteX7" fmla="*/ 361204 w 1976291"/>
                  <a:gd name="connsiteY7" fmla="*/ 1018318 h 1214347"/>
                  <a:gd name="connsiteX8" fmla="*/ 139764 w 1976291"/>
                  <a:gd name="connsiteY8" fmla="*/ 615917 h 1214347"/>
                  <a:gd name="connsiteX9" fmla="*/ 613598 w 1976291"/>
                  <a:gd name="connsiteY9" fmla="*/ 139702 h 1214347"/>
                  <a:gd name="connsiteX10" fmla="*/ 663601 w 1976291"/>
                  <a:gd name="connsiteY10" fmla="*/ 99224 h 1214347"/>
                  <a:gd name="connsiteX11" fmla="*/ 615979 w 1976291"/>
                  <a:gd name="connsiteY11" fmla="*/ 44459 h 1214347"/>
                  <a:gd name="connsiteX12" fmla="*/ 44521 w 1976291"/>
                  <a:gd name="connsiteY12" fmla="*/ 606393 h 1214347"/>
                  <a:gd name="connsiteX13" fmla="*/ 627885 w 1976291"/>
                  <a:gd name="connsiteY13" fmla="*/ 1187375 h 1214347"/>
                  <a:gd name="connsiteX14" fmla="*/ 877897 w 1976291"/>
                  <a:gd name="connsiteY14" fmla="*/ 1187375 h 1214347"/>
                  <a:gd name="connsiteX15" fmla="*/ 949330 w 1976291"/>
                  <a:gd name="connsiteY15" fmla="*/ 1115942 h 1214347"/>
                  <a:gd name="connsiteX16" fmla="*/ 877897 w 1976291"/>
                  <a:gd name="connsiteY16" fmla="*/ 1044510 h 1214347"/>
                  <a:gd name="connsiteX17" fmla="*/ 763606 w 1976291"/>
                  <a:gd name="connsiteY17" fmla="*/ 1044510 h 1214347"/>
                  <a:gd name="connsiteX18" fmla="*/ 818370 w 1976291"/>
                  <a:gd name="connsiteY18" fmla="*/ 937362 h 1214347"/>
                  <a:gd name="connsiteX19" fmla="*/ 725509 w 1976291"/>
                  <a:gd name="connsiteY19" fmla="*/ 811165 h 1214347"/>
                  <a:gd name="connsiteX20" fmla="*/ 701698 w 1976291"/>
                  <a:gd name="connsiteY20" fmla="*/ 765925 h 1214347"/>
                  <a:gd name="connsiteX21" fmla="*/ 746938 w 1976291"/>
                  <a:gd name="connsiteY21" fmla="*/ 742114 h 1214347"/>
                  <a:gd name="connsiteX22" fmla="*/ 892184 w 1976291"/>
                  <a:gd name="connsiteY22" fmla="*/ 934981 h 1214347"/>
                  <a:gd name="connsiteX23" fmla="*/ 887422 w 1976291"/>
                  <a:gd name="connsiteY23" fmla="*/ 970697 h 1214347"/>
                  <a:gd name="connsiteX24" fmla="*/ 1023143 w 1976291"/>
                  <a:gd name="connsiteY24" fmla="*/ 1113561 h 1214347"/>
                  <a:gd name="connsiteX25" fmla="*/ 1013619 w 1976291"/>
                  <a:gd name="connsiteY25" fmla="*/ 1161183 h 1214347"/>
                  <a:gd name="connsiteX26" fmla="*/ 1237439 w 1976291"/>
                  <a:gd name="connsiteY26" fmla="*/ 1184994 h 1214347"/>
                  <a:gd name="connsiteX27" fmla="*/ 1451736 w 1976291"/>
                  <a:gd name="connsiteY27" fmla="*/ 1184994 h 1214347"/>
                  <a:gd name="connsiteX28" fmla="*/ 1523168 w 1976291"/>
                  <a:gd name="connsiteY28" fmla="*/ 1113561 h 1214347"/>
                  <a:gd name="connsiteX29" fmla="*/ 1451736 w 1976291"/>
                  <a:gd name="connsiteY29" fmla="*/ 1042129 h 1214347"/>
                  <a:gd name="connsiteX30" fmla="*/ 1380304 w 1976291"/>
                  <a:gd name="connsiteY30" fmla="*/ 1042129 h 1214347"/>
                  <a:gd name="connsiteX31" fmla="*/ 1916046 w 1976291"/>
                  <a:gd name="connsiteY31" fmla="*/ 751638 h 1214347"/>
                  <a:gd name="connsiteX32" fmla="*/ 1951762 w 1976291"/>
                  <a:gd name="connsiteY32" fmla="*/ 696873 h 1214347"/>
                  <a:gd name="connsiteX33" fmla="*/ 1870805 w 1976291"/>
                  <a:gd name="connsiteY33" fmla="*/ 601630 h 12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76291" h="1214347">
                    <a:moveTo>
                      <a:pt x="1870805" y="601630"/>
                    </a:moveTo>
                    <a:lnTo>
                      <a:pt x="1442212" y="525436"/>
                    </a:lnTo>
                    <a:lnTo>
                      <a:pt x="1311253" y="423050"/>
                    </a:lnTo>
                    <a:cubicBezTo>
                      <a:pt x="1296966" y="413526"/>
                      <a:pt x="1277918" y="420669"/>
                      <a:pt x="1273156" y="437336"/>
                    </a:cubicBezTo>
                    <a:lnTo>
                      <a:pt x="1244583" y="551628"/>
                    </a:lnTo>
                    <a:cubicBezTo>
                      <a:pt x="1142196" y="465909"/>
                      <a:pt x="987427" y="408763"/>
                      <a:pt x="813608" y="401620"/>
                    </a:cubicBezTo>
                    <a:cubicBezTo>
                      <a:pt x="570739" y="394477"/>
                      <a:pt x="354061" y="570676"/>
                      <a:pt x="332631" y="813546"/>
                    </a:cubicBezTo>
                    <a:cubicBezTo>
                      <a:pt x="325488" y="887359"/>
                      <a:pt x="337393" y="956410"/>
                      <a:pt x="361204" y="1018318"/>
                    </a:cubicBezTo>
                    <a:cubicBezTo>
                      <a:pt x="227864" y="932600"/>
                      <a:pt x="139764" y="784973"/>
                      <a:pt x="139764" y="615917"/>
                    </a:cubicBezTo>
                    <a:cubicBezTo>
                      <a:pt x="139764" y="353999"/>
                      <a:pt x="351680" y="142083"/>
                      <a:pt x="613598" y="139702"/>
                    </a:cubicBezTo>
                    <a:cubicBezTo>
                      <a:pt x="637409" y="139702"/>
                      <a:pt x="661220" y="123035"/>
                      <a:pt x="663601" y="99224"/>
                    </a:cubicBezTo>
                    <a:cubicBezTo>
                      <a:pt x="668363" y="68270"/>
                      <a:pt x="644552" y="44459"/>
                      <a:pt x="615979" y="44459"/>
                    </a:cubicBezTo>
                    <a:cubicBezTo>
                      <a:pt x="304058" y="44459"/>
                      <a:pt x="49284" y="294472"/>
                      <a:pt x="44521" y="606393"/>
                    </a:cubicBezTo>
                    <a:cubicBezTo>
                      <a:pt x="39759" y="925457"/>
                      <a:pt x="308821" y="1187375"/>
                      <a:pt x="627885" y="1187375"/>
                    </a:cubicBezTo>
                    <a:lnTo>
                      <a:pt x="877897" y="1187375"/>
                    </a:lnTo>
                    <a:cubicBezTo>
                      <a:pt x="918376" y="1187375"/>
                      <a:pt x="949330" y="1156421"/>
                      <a:pt x="949330" y="1115942"/>
                    </a:cubicBezTo>
                    <a:cubicBezTo>
                      <a:pt x="949330" y="1075464"/>
                      <a:pt x="918376" y="1044510"/>
                      <a:pt x="877897" y="1044510"/>
                    </a:cubicBezTo>
                    <a:lnTo>
                      <a:pt x="763606" y="1044510"/>
                    </a:lnTo>
                    <a:cubicBezTo>
                      <a:pt x="796941" y="1020699"/>
                      <a:pt x="818370" y="982602"/>
                      <a:pt x="818370" y="937362"/>
                    </a:cubicBezTo>
                    <a:cubicBezTo>
                      <a:pt x="818370" y="880216"/>
                      <a:pt x="780273" y="827833"/>
                      <a:pt x="725509" y="811165"/>
                    </a:cubicBezTo>
                    <a:cubicBezTo>
                      <a:pt x="706460" y="806403"/>
                      <a:pt x="696936" y="784973"/>
                      <a:pt x="701698" y="765925"/>
                    </a:cubicBezTo>
                    <a:cubicBezTo>
                      <a:pt x="706460" y="746876"/>
                      <a:pt x="727890" y="737352"/>
                      <a:pt x="746938" y="742114"/>
                    </a:cubicBezTo>
                    <a:cubicBezTo>
                      <a:pt x="832657" y="768306"/>
                      <a:pt x="892184" y="846881"/>
                      <a:pt x="892184" y="934981"/>
                    </a:cubicBezTo>
                    <a:cubicBezTo>
                      <a:pt x="892184" y="946886"/>
                      <a:pt x="889803" y="958792"/>
                      <a:pt x="887422" y="970697"/>
                    </a:cubicBezTo>
                    <a:cubicBezTo>
                      <a:pt x="961235" y="975459"/>
                      <a:pt x="1023143" y="1037367"/>
                      <a:pt x="1023143" y="1113561"/>
                    </a:cubicBezTo>
                    <a:cubicBezTo>
                      <a:pt x="1023143" y="1130229"/>
                      <a:pt x="1020762" y="1146896"/>
                      <a:pt x="1013619" y="1161183"/>
                    </a:cubicBezTo>
                    <a:cubicBezTo>
                      <a:pt x="1075526" y="1175469"/>
                      <a:pt x="1149340" y="1184994"/>
                      <a:pt x="1237439" y="1184994"/>
                    </a:cubicBezTo>
                    <a:lnTo>
                      <a:pt x="1451736" y="1184994"/>
                    </a:lnTo>
                    <a:cubicBezTo>
                      <a:pt x="1492214" y="1184994"/>
                      <a:pt x="1523168" y="1154040"/>
                      <a:pt x="1523168" y="1113561"/>
                    </a:cubicBezTo>
                    <a:cubicBezTo>
                      <a:pt x="1523168" y="1073083"/>
                      <a:pt x="1492214" y="1042129"/>
                      <a:pt x="1451736" y="1042129"/>
                    </a:cubicBezTo>
                    <a:lnTo>
                      <a:pt x="1380304" y="1042129"/>
                    </a:lnTo>
                    <a:lnTo>
                      <a:pt x="1916046" y="751638"/>
                    </a:lnTo>
                    <a:cubicBezTo>
                      <a:pt x="1937475" y="739733"/>
                      <a:pt x="1949381" y="718303"/>
                      <a:pt x="1951762" y="696873"/>
                    </a:cubicBezTo>
                    <a:cubicBezTo>
                      <a:pt x="1951762" y="651633"/>
                      <a:pt x="1916046" y="611155"/>
                      <a:pt x="1870805" y="601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8549BFD-C53F-4F6D-BB9C-70A41155AD8B}"/>
                  </a:ext>
                </a:extLst>
              </p:cNvPr>
              <p:cNvGrpSpPr/>
              <p:nvPr/>
            </p:nvGrpSpPr>
            <p:grpSpPr>
              <a:xfrm rot="20554459">
                <a:off x="7604109" y="1780930"/>
                <a:ext cx="605536" cy="280940"/>
                <a:chOff x="5141245" y="1877296"/>
                <a:chExt cx="1164936" cy="502634"/>
              </a:xfrm>
            </p:grpSpPr>
            <p:sp>
              <p:nvSpPr>
                <p:cNvPr id="23" name="Can 11">
                  <a:extLst>
                    <a:ext uri="{FF2B5EF4-FFF2-40B4-BE49-F238E27FC236}">
                      <a16:creationId xmlns:a16="http://schemas.microsoft.com/office/drawing/2014/main" id="{D479084B-05D7-477E-A9D2-B29232B9DBA5}"/>
                    </a:ext>
                  </a:extLst>
                </p:cNvPr>
                <p:cNvSpPr/>
                <p:nvPr/>
              </p:nvSpPr>
              <p:spPr>
                <a:xfrm rot="3193502">
                  <a:off x="5252694" y="2083188"/>
                  <a:ext cx="185293" cy="408192"/>
                </a:xfrm>
                <a:prstGeom prst="can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87149E0-4F79-46FD-B2A4-D6C2EFCF7274}"/>
                    </a:ext>
                  </a:extLst>
                </p:cNvPr>
                <p:cNvSpPr/>
                <p:nvPr/>
              </p:nvSpPr>
              <p:spPr>
                <a:xfrm rot="3193502">
                  <a:off x="5783524" y="1482269"/>
                  <a:ext cx="127630" cy="91768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BF2082-E92C-4BEB-ABA6-F90BDDCE0E21}"/>
                </a:ext>
              </a:extLst>
            </p:cNvPr>
            <p:cNvSpPr/>
            <p:nvPr/>
          </p:nvSpPr>
          <p:spPr>
            <a:xfrm>
              <a:off x="3466214" y="5048797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FED8A1-A8DF-46AF-AD8A-A96C4222F613}"/>
                </a:ext>
              </a:extLst>
            </p:cNvPr>
            <p:cNvSpPr txBox="1"/>
            <p:nvPr/>
          </p:nvSpPr>
          <p:spPr>
            <a:xfrm>
              <a:off x="3269747" y="4533680"/>
              <a:ext cx="9909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/Sham: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7E4114-151B-4F49-97FE-CAA95CEBED95}"/>
                </a:ext>
              </a:extLst>
            </p:cNvPr>
            <p:cNvSpPr txBox="1"/>
            <p:nvPr/>
          </p:nvSpPr>
          <p:spPr>
            <a:xfrm>
              <a:off x="4197719" y="453367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0CD2AB-8497-4EF9-9575-A8DFCB17B837}"/>
                </a:ext>
              </a:extLst>
            </p:cNvPr>
            <p:cNvSpPr txBox="1"/>
            <p:nvPr/>
          </p:nvSpPr>
          <p:spPr>
            <a:xfrm>
              <a:off x="4980163" y="451238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18FC57-1B75-4838-A2F6-1CED35437ABF}"/>
                </a:ext>
              </a:extLst>
            </p:cNvPr>
            <p:cNvSpPr txBox="1"/>
            <p:nvPr/>
          </p:nvSpPr>
          <p:spPr>
            <a:xfrm>
              <a:off x="5770525" y="450528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E7A81A-92B7-4F85-B44E-1BE8165994C2}"/>
                </a:ext>
              </a:extLst>
            </p:cNvPr>
            <p:cNvSpPr txBox="1"/>
            <p:nvPr/>
          </p:nvSpPr>
          <p:spPr>
            <a:xfrm>
              <a:off x="6550249" y="449819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5</a:t>
              </a:r>
            </a:p>
          </p:txBody>
        </p:sp>
        <p:sp>
          <p:nvSpPr>
            <p:cNvPr id="42" name="Graphic 2" descr="Rat">
              <a:extLst>
                <a:ext uri="{FF2B5EF4-FFF2-40B4-BE49-F238E27FC236}">
                  <a16:creationId xmlns:a16="http://schemas.microsoft.com/office/drawing/2014/main" id="{E7FFBCA9-3B2A-4C5B-B71C-31EAE7D22AA1}"/>
                </a:ext>
              </a:extLst>
            </p:cNvPr>
            <p:cNvSpPr/>
            <p:nvPr/>
          </p:nvSpPr>
          <p:spPr>
            <a:xfrm>
              <a:off x="8256943" y="2175147"/>
              <a:ext cx="1525511" cy="937362"/>
            </a:xfrm>
            <a:custGeom>
              <a:avLst/>
              <a:gdLst>
                <a:gd name="connsiteX0" fmla="*/ 1870805 w 1976291"/>
                <a:gd name="connsiteY0" fmla="*/ 601630 h 1214347"/>
                <a:gd name="connsiteX1" fmla="*/ 1442212 w 1976291"/>
                <a:gd name="connsiteY1" fmla="*/ 525436 h 1214347"/>
                <a:gd name="connsiteX2" fmla="*/ 1311253 w 1976291"/>
                <a:gd name="connsiteY2" fmla="*/ 423050 h 1214347"/>
                <a:gd name="connsiteX3" fmla="*/ 1273156 w 1976291"/>
                <a:gd name="connsiteY3" fmla="*/ 437336 h 1214347"/>
                <a:gd name="connsiteX4" fmla="*/ 1244583 w 1976291"/>
                <a:gd name="connsiteY4" fmla="*/ 551628 h 1214347"/>
                <a:gd name="connsiteX5" fmla="*/ 813608 w 1976291"/>
                <a:gd name="connsiteY5" fmla="*/ 401620 h 1214347"/>
                <a:gd name="connsiteX6" fmla="*/ 332631 w 1976291"/>
                <a:gd name="connsiteY6" fmla="*/ 813546 h 1214347"/>
                <a:gd name="connsiteX7" fmla="*/ 361204 w 1976291"/>
                <a:gd name="connsiteY7" fmla="*/ 1018318 h 1214347"/>
                <a:gd name="connsiteX8" fmla="*/ 139764 w 1976291"/>
                <a:gd name="connsiteY8" fmla="*/ 615917 h 1214347"/>
                <a:gd name="connsiteX9" fmla="*/ 613598 w 1976291"/>
                <a:gd name="connsiteY9" fmla="*/ 139702 h 1214347"/>
                <a:gd name="connsiteX10" fmla="*/ 663601 w 1976291"/>
                <a:gd name="connsiteY10" fmla="*/ 99224 h 1214347"/>
                <a:gd name="connsiteX11" fmla="*/ 615979 w 1976291"/>
                <a:gd name="connsiteY11" fmla="*/ 44459 h 1214347"/>
                <a:gd name="connsiteX12" fmla="*/ 44521 w 1976291"/>
                <a:gd name="connsiteY12" fmla="*/ 606393 h 1214347"/>
                <a:gd name="connsiteX13" fmla="*/ 627885 w 1976291"/>
                <a:gd name="connsiteY13" fmla="*/ 1187375 h 1214347"/>
                <a:gd name="connsiteX14" fmla="*/ 877897 w 1976291"/>
                <a:gd name="connsiteY14" fmla="*/ 1187375 h 1214347"/>
                <a:gd name="connsiteX15" fmla="*/ 949330 w 1976291"/>
                <a:gd name="connsiteY15" fmla="*/ 1115942 h 1214347"/>
                <a:gd name="connsiteX16" fmla="*/ 877897 w 1976291"/>
                <a:gd name="connsiteY16" fmla="*/ 1044510 h 1214347"/>
                <a:gd name="connsiteX17" fmla="*/ 763606 w 1976291"/>
                <a:gd name="connsiteY17" fmla="*/ 1044510 h 1214347"/>
                <a:gd name="connsiteX18" fmla="*/ 818370 w 1976291"/>
                <a:gd name="connsiteY18" fmla="*/ 937362 h 1214347"/>
                <a:gd name="connsiteX19" fmla="*/ 725509 w 1976291"/>
                <a:gd name="connsiteY19" fmla="*/ 811165 h 1214347"/>
                <a:gd name="connsiteX20" fmla="*/ 701698 w 1976291"/>
                <a:gd name="connsiteY20" fmla="*/ 765925 h 1214347"/>
                <a:gd name="connsiteX21" fmla="*/ 746938 w 1976291"/>
                <a:gd name="connsiteY21" fmla="*/ 742114 h 1214347"/>
                <a:gd name="connsiteX22" fmla="*/ 892184 w 1976291"/>
                <a:gd name="connsiteY22" fmla="*/ 934981 h 1214347"/>
                <a:gd name="connsiteX23" fmla="*/ 887422 w 1976291"/>
                <a:gd name="connsiteY23" fmla="*/ 970697 h 1214347"/>
                <a:gd name="connsiteX24" fmla="*/ 1023143 w 1976291"/>
                <a:gd name="connsiteY24" fmla="*/ 1113561 h 1214347"/>
                <a:gd name="connsiteX25" fmla="*/ 1013619 w 1976291"/>
                <a:gd name="connsiteY25" fmla="*/ 1161183 h 1214347"/>
                <a:gd name="connsiteX26" fmla="*/ 1237439 w 1976291"/>
                <a:gd name="connsiteY26" fmla="*/ 1184994 h 1214347"/>
                <a:gd name="connsiteX27" fmla="*/ 1451736 w 1976291"/>
                <a:gd name="connsiteY27" fmla="*/ 1184994 h 1214347"/>
                <a:gd name="connsiteX28" fmla="*/ 1523168 w 1976291"/>
                <a:gd name="connsiteY28" fmla="*/ 1113561 h 1214347"/>
                <a:gd name="connsiteX29" fmla="*/ 1451736 w 1976291"/>
                <a:gd name="connsiteY29" fmla="*/ 1042129 h 1214347"/>
                <a:gd name="connsiteX30" fmla="*/ 1380304 w 1976291"/>
                <a:gd name="connsiteY30" fmla="*/ 1042129 h 1214347"/>
                <a:gd name="connsiteX31" fmla="*/ 1916046 w 1976291"/>
                <a:gd name="connsiteY31" fmla="*/ 751638 h 1214347"/>
                <a:gd name="connsiteX32" fmla="*/ 1951762 w 1976291"/>
                <a:gd name="connsiteY32" fmla="*/ 696873 h 1214347"/>
                <a:gd name="connsiteX33" fmla="*/ 1870805 w 1976291"/>
                <a:gd name="connsiteY33" fmla="*/ 601630 h 12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6291" h="1214347">
                  <a:moveTo>
                    <a:pt x="1870805" y="601630"/>
                  </a:moveTo>
                  <a:lnTo>
                    <a:pt x="1442212" y="525436"/>
                  </a:lnTo>
                  <a:lnTo>
                    <a:pt x="1311253" y="423050"/>
                  </a:lnTo>
                  <a:cubicBezTo>
                    <a:pt x="1296966" y="413526"/>
                    <a:pt x="1277918" y="420669"/>
                    <a:pt x="1273156" y="437336"/>
                  </a:cubicBezTo>
                  <a:lnTo>
                    <a:pt x="1244583" y="551628"/>
                  </a:lnTo>
                  <a:cubicBezTo>
                    <a:pt x="1142196" y="465909"/>
                    <a:pt x="987427" y="408763"/>
                    <a:pt x="813608" y="401620"/>
                  </a:cubicBezTo>
                  <a:cubicBezTo>
                    <a:pt x="570739" y="394477"/>
                    <a:pt x="354061" y="570676"/>
                    <a:pt x="332631" y="813546"/>
                  </a:cubicBezTo>
                  <a:cubicBezTo>
                    <a:pt x="325488" y="887359"/>
                    <a:pt x="337393" y="956410"/>
                    <a:pt x="361204" y="1018318"/>
                  </a:cubicBezTo>
                  <a:cubicBezTo>
                    <a:pt x="227864" y="932600"/>
                    <a:pt x="139764" y="784973"/>
                    <a:pt x="139764" y="615917"/>
                  </a:cubicBezTo>
                  <a:cubicBezTo>
                    <a:pt x="139764" y="353999"/>
                    <a:pt x="351680" y="142083"/>
                    <a:pt x="613598" y="139702"/>
                  </a:cubicBezTo>
                  <a:cubicBezTo>
                    <a:pt x="637409" y="139702"/>
                    <a:pt x="661220" y="123035"/>
                    <a:pt x="663601" y="99224"/>
                  </a:cubicBezTo>
                  <a:cubicBezTo>
                    <a:pt x="668363" y="68270"/>
                    <a:pt x="644552" y="44459"/>
                    <a:pt x="615979" y="44459"/>
                  </a:cubicBezTo>
                  <a:cubicBezTo>
                    <a:pt x="304058" y="44459"/>
                    <a:pt x="49284" y="294472"/>
                    <a:pt x="44521" y="606393"/>
                  </a:cubicBezTo>
                  <a:cubicBezTo>
                    <a:pt x="39759" y="925457"/>
                    <a:pt x="308821" y="1187375"/>
                    <a:pt x="627885" y="1187375"/>
                  </a:cubicBezTo>
                  <a:lnTo>
                    <a:pt x="877897" y="1187375"/>
                  </a:lnTo>
                  <a:cubicBezTo>
                    <a:pt x="918376" y="1187375"/>
                    <a:pt x="949330" y="1156421"/>
                    <a:pt x="949330" y="1115942"/>
                  </a:cubicBezTo>
                  <a:cubicBezTo>
                    <a:pt x="949330" y="1075464"/>
                    <a:pt x="918376" y="1044510"/>
                    <a:pt x="877897" y="1044510"/>
                  </a:cubicBezTo>
                  <a:lnTo>
                    <a:pt x="763606" y="1044510"/>
                  </a:lnTo>
                  <a:cubicBezTo>
                    <a:pt x="796941" y="1020699"/>
                    <a:pt x="818370" y="982602"/>
                    <a:pt x="818370" y="937362"/>
                  </a:cubicBezTo>
                  <a:cubicBezTo>
                    <a:pt x="818370" y="880216"/>
                    <a:pt x="780273" y="827833"/>
                    <a:pt x="725509" y="811165"/>
                  </a:cubicBezTo>
                  <a:cubicBezTo>
                    <a:pt x="706460" y="806403"/>
                    <a:pt x="696936" y="784973"/>
                    <a:pt x="701698" y="765925"/>
                  </a:cubicBezTo>
                  <a:cubicBezTo>
                    <a:pt x="706460" y="746876"/>
                    <a:pt x="727890" y="737352"/>
                    <a:pt x="746938" y="742114"/>
                  </a:cubicBezTo>
                  <a:cubicBezTo>
                    <a:pt x="832657" y="768306"/>
                    <a:pt x="892184" y="846881"/>
                    <a:pt x="892184" y="934981"/>
                  </a:cubicBezTo>
                  <a:cubicBezTo>
                    <a:pt x="892184" y="946886"/>
                    <a:pt x="889803" y="958792"/>
                    <a:pt x="887422" y="970697"/>
                  </a:cubicBezTo>
                  <a:cubicBezTo>
                    <a:pt x="961235" y="975459"/>
                    <a:pt x="1023143" y="1037367"/>
                    <a:pt x="1023143" y="1113561"/>
                  </a:cubicBezTo>
                  <a:cubicBezTo>
                    <a:pt x="1023143" y="1130229"/>
                    <a:pt x="1020762" y="1146896"/>
                    <a:pt x="1013619" y="1161183"/>
                  </a:cubicBezTo>
                  <a:cubicBezTo>
                    <a:pt x="1075526" y="1175469"/>
                    <a:pt x="1149340" y="1184994"/>
                    <a:pt x="1237439" y="1184994"/>
                  </a:cubicBezTo>
                  <a:lnTo>
                    <a:pt x="1451736" y="1184994"/>
                  </a:lnTo>
                  <a:cubicBezTo>
                    <a:pt x="1492214" y="1184994"/>
                    <a:pt x="1523168" y="1154040"/>
                    <a:pt x="1523168" y="1113561"/>
                  </a:cubicBezTo>
                  <a:cubicBezTo>
                    <a:pt x="1523168" y="1073083"/>
                    <a:pt x="1492214" y="1042129"/>
                    <a:pt x="1451736" y="1042129"/>
                  </a:cubicBezTo>
                  <a:lnTo>
                    <a:pt x="1380304" y="1042129"/>
                  </a:lnTo>
                  <a:lnTo>
                    <a:pt x="1916046" y="751638"/>
                  </a:lnTo>
                  <a:cubicBezTo>
                    <a:pt x="1937475" y="739733"/>
                    <a:pt x="1949381" y="718303"/>
                    <a:pt x="1951762" y="696873"/>
                  </a:cubicBezTo>
                  <a:cubicBezTo>
                    <a:pt x="1951762" y="651633"/>
                    <a:pt x="1916046" y="611155"/>
                    <a:pt x="1870805" y="601630"/>
                  </a:cubicBezTo>
                  <a:close/>
                </a:path>
              </a:pathLst>
            </a:custGeom>
            <a:solidFill>
              <a:srgbClr val="000000"/>
            </a:solidFill>
            <a:ln w="2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CB3D90-F2F2-413C-9DB5-4601AD3D1136}"/>
                </a:ext>
              </a:extLst>
            </p:cNvPr>
            <p:cNvGrpSpPr/>
            <p:nvPr/>
          </p:nvGrpSpPr>
          <p:grpSpPr>
            <a:xfrm>
              <a:off x="9907413" y="2190720"/>
              <a:ext cx="1525511" cy="937362"/>
              <a:chOff x="6251413" y="1546898"/>
              <a:chExt cx="1976291" cy="1214348"/>
            </a:xfrm>
          </p:grpSpPr>
          <p:sp>
            <p:nvSpPr>
              <p:cNvPr id="47" name="Graphic 2" descr="Rat">
                <a:extLst>
                  <a:ext uri="{FF2B5EF4-FFF2-40B4-BE49-F238E27FC236}">
                    <a16:creationId xmlns:a16="http://schemas.microsoft.com/office/drawing/2014/main" id="{4FE5CC67-87AF-47CF-BDA5-36D665E49E66}"/>
                  </a:ext>
                </a:extLst>
              </p:cNvPr>
              <p:cNvSpPr/>
              <p:nvPr/>
            </p:nvSpPr>
            <p:spPr>
              <a:xfrm>
                <a:off x="6251413" y="1546898"/>
                <a:ext cx="1976291" cy="1214348"/>
              </a:xfrm>
              <a:custGeom>
                <a:avLst/>
                <a:gdLst>
                  <a:gd name="connsiteX0" fmla="*/ 1870805 w 1976291"/>
                  <a:gd name="connsiteY0" fmla="*/ 601630 h 1214347"/>
                  <a:gd name="connsiteX1" fmla="*/ 1442212 w 1976291"/>
                  <a:gd name="connsiteY1" fmla="*/ 525436 h 1214347"/>
                  <a:gd name="connsiteX2" fmla="*/ 1311253 w 1976291"/>
                  <a:gd name="connsiteY2" fmla="*/ 423050 h 1214347"/>
                  <a:gd name="connsiteX3" fmla="*/ 1273156 w 1976291"/>
                  <a:gd name="connsiteY3" fmla="*/ 437336 h 1214347"/>
                  <a:gd name="connsiteX4" fmla="*/ 1244583 w 1976291"/>
                  <a:gd name="connsiteY4" fmla="*/ 551628 h 1214347"/>
                  <a:gd name="connsiteX5" fmla="*/ 813608 w 1976291"/>
                  <a:gd name="connsiteY5" fmla="*/ 401620 h 1214347"/>
                  <a:gd name="connsiteX6" fmla="*/ 332631 w 1976291"/>
                  <a:gd name="connsiteY6" fmla="*/ 813546 h 1214347"/>
                  <a:gd name="connsiteX7" fmla="*/ 361204 w 1976291"/>
                  <a:gd name="connsiteY7" fmla="*/ 1018318 h 1214347"/>
                  <a:gd name="connsiteX8" fmla="*/ 139764 w 1976291"/>
                  <a:gd name="connsiteY8" fmla="*/ 615917 h 1214347"/>
                  <a:gd name="connsiteX9" fmla="*/ 613598 w 1976291"/>
                  <a:gd name="connsiteY9" fmla="*/ 139702 h 1214347"/>
                  <a:gd name="connsiteX10" fmla="*/ 663601 w 1976291"/>
                  <a:gd name="connsiteY10" fmla="*/ 99224 h 1214347"/>
                  <a:gd name="connsiteX11" fmla="*/ 615979 w 1976291"/>
                  <a:gd name="connsiteY11" fmla="*/ 44459 h 1214347"/>
                  <a:gd name="connsiteX12" fmla="*/ 44521 w 1976291"/>
                  <a:gd name="connsiteY12" fmla="*/ 606393 h 1214347"/>
                  <a:gd name="connsiteX13" fmla="*/ 627885 w 1976291"/>
                  <a:gd name="connsiteY13" fmla="*/ 1187375 h 1214347"/>
                  <a:gd name="connsiteX14" fmla="*/ 877897 w 1976291"/>
                  <a:gd name="connsiteY14" fmla="*/ 1187375 h 1214347"/>
                  <a:gd name="connsiteX15" fmla="*/ 949330 w 1976291"/>
                  <a:gd name="connsiteY15" fmla="*/ 1115942 h 1214347"/>
                  <a:gd name="connsiteX16" fmla="*/ 877897 w 1976291"/>
                  <a:gd name="connsiteY16" fmla="*/ 1044510 h 1214347"/>
                  <a:gd name="connsiteX17" fmla="*/ 763606 w 1976291"/>
                  <a:gd name="connsiteY17" fmla="*/ 1044510 h 1214347"/>
                  <a:gd name="connsiteX18" fmla="*/ 818370 w 1976291"/>
                  <a:gd name="connsiteY18" fmla="*/ 937362 h 1214347"/>
                  <a:gd name="connsiteX19" fmla="*/ 725509 w 1976291"/>
                  <a:gd name="connsiteY19" fmla="*/ 811165 h 1214347"/>
                  <a:gd name="connsiteX20" fmla="*/ 701698 w 1976291"/>
                  <a:gd name="connsiteY20" fmla="*/ 765925 h 1214347"/>
                  <a:gd name="connsiteX21" fmla="*/ 746938 w 1976291"/>
                  <a:gd name="connsiteY21" fmla="*/ 742114 h 1214347"/>
                  <a:gd name="connsiteX22" fmla="*/ 892184 w 1976291"/>
                  <a:gd name="connsiteY22" fmla="*/ 934981 h 1214347"/>
                  <a:gd name="connsiteX23" fmla="*/ 887422 w 1976291"/>
                  <a:gd name="connsiteY23" fmla="*/ 970697 h 1214347"/>
                  <a:gd name="connsiteX24" fmla="*/ 1023143 w 1976291"/>
                  <a:gd name="connsiteY24" fmla="*/ 1113561 h 1214347"/>
                  <a:gd name="connsiteX25" fmla="*/ 1013619 w 1976291"/>
                  <a:gd name="connsiteY25" fmla="*/ 1161183 h 1214347"/>
                  <a:gd name="connsiteX26" fmla="*/ 1237439 w 1976291"/>
                  <a:gd name="connsiteY26" fmla="*/ 1184994 h 1214347"/>
                  <a:gd name="connsiteX27" fmla="*/ 1451736 w 1976291"/>
                  <a:gd name="connsiteY27" fmla="*/ 1184994 h 1214347"/>
                  <a:gd name="connsiteX28" fmla="*/ 1523168 w 1976291"/>
                  <a:gd name="connsiteY28" fmla="*/ 1113561 h 1214347"/>
                  <a:gd name="connsiteX29" fmla="*/ 1451736 w 1976291"/>
                  <a:gd name="connsiteY29" fmla="*/ 1042129 h 1214347"/>
                  <a:gd name="connsiteX30" fmla="*/ 1380304 w 1976291"/>
                  <a:gd name="connsiteY30" fmla="*/ 1042129 h 1214347"/>
                  <a:gd name="connsiteX31" fmla="*/ 1916046 w 1976291"/>
                  <a:gd name="connsiteY31" fmla="*/ 751638 h 1214347"/>
                  <a:gd name="connsiteX32" fmla="*/ 1951762 w 1976291"/>
                  <a:gd name="connsiteY32" fmla="*/ 696873 h 1214347"/>
                  <a:gd name="connsiteX33" fmla="*/ 1870805 w 1976291"/>
                  <a:gd name="connsiteY33" fmla="*/ 601630 h 12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76291" h="1214347">
                    <a:moveTo>
                      <a:pt x="1870805" y="601630"/>
                    </a:moveTo>
                    <a:lnTo>
                      <a:pt x="1442212" y="525436"/>
                    </a:lnTo>
                    <a:lnTo>
                      <a:pt x="1311253" y="423050"/>
                    </a:lnTo>
                    <a:cubicBezTo>
                      <a:pt x="1296966" y="413526"/>
                      <a:pt x="1277918" y="420669"/>
                      <a:pt x="1273156" y="437336"/>
                    </a:cubicBezTo>
                    <a:lnTo>
                      <a:pt x="1244583" y="551628"/>
                    </a:lnTo>
                    <a:cubicBezTo>
                      <a:pt x="1142196" y="465909"/>
                      <a:pt x="987427" y="408763"/>
                      <a:pt x="813608" y="401620"/>
                    </a:cubicBezTo>
                    <a:cubicBezTo>
                      <a:pt x="570739" y="394477"/>
                      <a:pt x="354061" y="570676"/>
                      <a:pt x="332631" y="813546"/>
                    </a:cubicBezTo>
                    <a:cubicBezTo>
                      <a:pt x="325488" y="887359"/>
                      <a:pt x="337393" y="956410"/>
                      <a:pt x="361204" y="1018318"/>
                    </a:cubicBezTo>
                    <a:cubicBezTo>
                      <a:pt x="227864" y="932600"/>
                      <a:pt x="139764" y="784973"/>
                      <a:pt x="139764" y="615917"/>
                    </a:cubicBezTo>
                    <a:cubicBezTo>
                      <a:pt x="139764" y="353999"/>
                      <a:pt x="351680" y="142083"/>
                      <a:pt x="613598" y="139702"/>
                    </a:cubicBezTo>
                    <a:cubicBezTo>
                      <a:pt x="637409" y="139702"/>
                      <a:pt x="661220" y="123035"/>
                      <a:pt x="663601" y="99224"/>
                    </a:cubicBezTo>
                    <a:cubicBezTo>
                      <a:pt x="668363" y="68270"/>
                      <a:pt x="644552" y="44459"/>
                      <a:pt x="615979" y="44459"/>
                    </a:cubicBezTo>
                    <a:cubicBezTo>
                      <a:pt x="304058" y="44459"/>
                      <a:pt x="49284" y="294472"/>
                      <a:pt x="44521" y="606393"/>
                    </a:cubicBezTo>
                    <a:cubicBezTo>
                      <a:pt x="39759" y="925457"/>
                      <a:pt x="308821" y="1187375"/>
                      <a:pt x="627885" y="1187375"/>
                    </a:cubicBezTo>
                    <a:lnTo>
                      <a:pt x="877897" y="1187375"/>
                    </a:lnTo>
                    <a:cubicBezTo>
                      <a:pt x="918376" y="1187375"/>
                      <a:pt x="949330" y="1156421"/>
                      <a:pt x="949330" y="1115942"/>
                    </a:cubicBezTo>
                    <a:cubicBezTo>
                      <a:pt x="949330" y="1075464"/>
                      <a:pt x="918376" y="1044510"/>
                      <a:pt x="877897" y="1044510"/>
                    </a:cubicBezTo>
                    <a:lnTo>
                      <a:pt x="763606" y="1044510"/>
                    </a:lnTo>
                    <a:cubicBezTo>
                      <a:pt x="796941" y="1020699"/>
                      <a:pt x="818370" y="982602"/>
                      <a:pt x="818370" y="937362"/>
                    </a:cubicBezTo>
                    <a:cubicBezTo>
                      <a:pt x="818370" y="880216"/>
                      <a:pt x="780273" y="827833"/>
                      <a:pt x="725509" y="811165"/>
                    </a:cubicBezTo>
                    <a:cubicBezTo>
                      <a:pt x="706460" y="806403"/>
                      <a:pt x="696936" y="784973"/>
                      <a:pt x="701698" y="765925"/>
                    </a:cubicBezTo>
                    <a:cubicBezTo>
                      <a:pt x="706460" y="746876"/>
                      <a:pt x="727890" y="737352"/>
                      <a:pt x="746938" y="742114"/>
                    </a:cubicBezTo>
                    <a:cubicBezTo>
                      <a:pt x="832657" y="768306"/>
                      <a:pt x="892184" y="846881"/>
                      <a:pt x="892184" y="934981"/>
                    </a:cubicBezTo>
                    <a:cubicBezTo>
                      <a:pt x="892184" y="946886"/>
                      <a:pt x="889803" y="958792"/>
                      <a:pt x="887422" y="970697"/>
                    </a:cubicBezTo>
                    <a:cubicBezTo>
                      <a:pt x="961235" y="975459"/>
                      <a:pt x="1023143" y="1037367"/>
                      <a:pt x="1023143" y="1113561"/>
                    </a:cubicBezTo>
                    <a:cubicBezTo>
                      <a:pt x="1023143" y="1130229"/>
                      <a:pt x="1020762" y="1146896"/>
                      <a:pt x="1013619" y="1161183"/>
                    </a:cubicBezTo>
                    <a:cubicBezTo>
                      <a:pt x="1075526" y="1175469"/>
                      <a:pt x="1149340" y="1184994"/>
                      <a:pt x="1237439" y="1184994"/>
                    </a:cubicBezTo>
                    <a:lnTo>
                      <a:pt x="1451736" y="1184994"/>
                    </a:lnTo>
                    <a:cubicBezTo>
                      <a:pt x="1492214" y="1184994"/>
                      <a:pt x="1523168" y="1154040"/>
                      <a:pt x="1523168" y="1113561"/>
                    </a:cubicBezTo>
                    <a:cubicBezTo>
                      <a:pt x="1523168" y="1073083"/>
                      <a:pt x="1492214" y="1042129"/>
                      <a:pt x="1451736" y="1042129"/>
                    </a:cubicBezTo>
                    <a:lnTo>
                      <a:pt x="1380304" y="1042129"/>
                    </a:lnTo>
                    <a:lnTo>
                      <a:pt x="1916046" y="751638"/>
                    </a:lnTo>
                    <a:cubicBezTo>
                      <a:pt x="1937475" y="739733"/>
                      <a:pt x="1949381" y="718303"/>
                      <a:pt x="1951762" y="696873"/>
                    </a:cubicBezTo>
                    <a:cubicBezTo>
                      <a:pt x="1951762" y="651633"/>
                      <a:pt x="1916046" y="611155"/>
                      <a:pt x="1870805" y="601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E1BDC9D-897E-47B0-B2EB-BBB025F1F5CD}"/>
                  </a:ext>
                </a:extLst>
              </p:cNvPr>
              <p:cNvGrpSpPr/>
              <p:nvPr/>
            </p:nvGrpSpPr>
            <p:grpSpPr>
              <a:xfrm rot="20554459">
                <a:off x="7604109" y="1780930"/>
                <a:ext cx="605536" cy="280940"/>
                <a:chOff x="5141245" y="1877296"/>
                <a:chExt cx="1164936" cy="502634"/>
              </a:xfrm>
            </p:grpSpPr>
            <p:sp>
              <p:nvSpPr>
                <p:cNvPr id="49" name="Can 11">
                  <a:extLst>
                    <a:ext uri="{FF2B5EF4-FFF2-40B4-BE49-F238E27FC236}">
                      <a16:creationId xmlns:a16="http://schemas.microsoft.com/office/drawing/2014/main" id="{473AB1DE-AEC6-44F2-AB34-1F17D5FD8432}"/>
                    </a:ext>
                  </a:extLst>
                </p:cNvPr>
                <p:cNvSpPr/>
                <p:nvPr/>
              </p:nvSpPr>
              <p:spPr>
                <a:xfrm rot="3193502">
                  <a:off x="5252694" y="2083188"/>
                  <a:ext cx="185293" cy="408192"/>
                </a:xfrm>
                <a:prstGeom prst="can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73A41C-83F1-4677-B62D-FB57809793D1}"/>
                    </a:ext>
                  </a:extLst>
                </p:cNvPr>
                <p:cNvSpPr/>
                <p:nvPr/>
              </p:nvSpPr>
              <p:spPr>
                <a:xfrm rot="3193502">
                  <a:off x="5783524" y="1482269"/>
                  <a:ext cx="127630" cy="91768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5FC43E-6781-428E-8CCD-C3BD6B17BEA7}"/>
                </a:ext>
              </a:extLst>
            </p:cNvPr>
            <p:cNvSpPr txBox="1"/>
            <p:nvPr/>
          </p:nvSpPr>
          <p:spPr>
            <a:xfrm>
              <a:off x="8328582" y="1610616"/>
              <a:ext cx="3071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Sham                         Repetitive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1A1911A-A4F4-46D9-898F-29FF780CE2A1}"/>
                </a:ext>
              </a:extLst>
            </p:cNvPr>
            <p:cNvSpPr/>
            <p:nvPr/>
          </p:nvSpPr>
          <p:spPr>
            <a:xfrm>
              <a:off x="8328582" y="5048795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32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4FAD65A-2D99-49AD-8BB2-01DB87CA4F60}"/>
                </a:ext>
              </a:extLst>
            </p:cNvPr>
            <p:cNvSpPr txBox="1"/>
            <p:nvPr/>
          </p:nvSpPr>
          <p:spPr>
            <a:xfrm>
              <a:off x="7204983" y="2204348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HR</a:t>
              </a:r>
            </a:p>
          </p:txBody>
        </p:sp>
        <p:sp>
          <p:nvSpPr>
            <p:cNvPr id="62" name="Arrow: Notched Right 61">
              <a:extLst>
                <a:ext uri="{FF2B5EF4-FFF2-40B4-BE49-F238E27FC236}">
                  <a16:creationId xmlns:a16="http://schemas.microsoft.com/office/drawing/2014/main" id="{EFF377FA-5F12-4C85-ADF5-8CAFA9AC42A6}"/>
                </a:ext>
              </a:extLst>
            </p:cNvPr>
            <p:cNvSpPr/>
            <p:nvPr/>
          </p:nvSpPr>
          <p:spPr>
            <a:xfrm>
              <a:off x="3269747" y="2541608"/>
              <a:ext cx="737985" cy="432127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row: Notched Right 62">
              <a:extLst>
                <a:ext uri="{FF2B5EF4-FFF2-40B4-BE49-F238E27FC236}">
                  <a16:creationId xmlns:a16="http://schemas.microsoft.com/office/drawing/2014/main" id="{67073953-5106-481B-9E8E-33C06AC5AFEA}"/>
                </a:ext>
              </a:extLst>
            </p:cNvPr>
            <p:cNvSpPr/>
            <p:nvPr/>
          </p:nvSpPr>
          <p:spPr>
            <a:xfrm>
              <a:off x="7204984" y="2601665"/>
              <a:ext cx="737985" cy="432127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662D39-7D5A-4100-8294-64B0245833ED}"/>
                </a:ext>
              </a:extLst>
            </p:cNvPr>
            <p:cNvSpPr txBox="1"/>
            <p:nvPr/>
          </p:nvSpPr>
          <p:spPr>
            <a:xfrm>
              <a:off x="4152174" y="3480115"/>
              <a:ext cx="2794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and PNE mice split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into Sham or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groups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4414077-D403-4F85-B938-80B48BB44746}"/>
                </a:ext>
              </a:extLst>
            </p:cNvPr>
            <p:cNvSpPr txBox="1"/>
            <p:nvPr/>
          </p:nvSpPr>
          <p:spPr>
            <a:xfrm>
              <a:off x="8383745" y="3454997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Behavioral analysis following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repetitive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mTBI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1590DB2-2526-4D51-9FE3-53885F6803CC}"/>
                </a:ext>
              </a:extLst>
            </p:cNvPr>
            <p:cNvSpPr txBox="1"/>
            <p:nvPr/>
          </p:nvSpPr>
          <p:spPr>
            <a:xfrm>
              <a:off x="8264249" y="4188794"/>
              <a:ext cx="656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1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Y-maze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/TST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5B428C-1D15-49F4-BDF8-43F5CE9E8362}"/>
                </a:ext>
              </a:extLst>
            </p:cNvPr>
            <p:cNvSpPr/>
            <p:nvPr/>
          </p:nvSpPr>
          <p:spPr>
            <a:xfrm>
              <a:off x="4250601" y="5056969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017075-D011-40E3-93C0-0A456587E1A3}"/>
                </a:ext>
              </a:extLst>
            </p:cNvPr>
            <p:cNvSpPr/>
            <p:nvPr/>
          </p:nvSpPr>
          <p:spPr>
            <a:xfrm>
              <a:off x="5041415" y="5048795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7198EE9-BDDB-4499-925A-1DFB26DDF8AC}"/>
                </a:ext>
              </a:extLst>
            </p:cNvPr>
            <p:cNvSpPr/>
            <p:nvPr/>
          </p:nvSpPr>
          <p:spPr>
            <a:xfrm>
              <a:off x="5815075" y="5049886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632828E-60EF-4DD8-A96D-C179A553762A}"/>
                </a:ext>
              </a:extLst>
            </p:cNvPr>
            <p:cNvSpPr/>
            <p:nvPr/>
          </p:nvSpPr>
          <p:spPr>
            <a:xfrm>
              <a:off x="6614846" y="5042108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4191107-C163-4F79-BE58-6604647EC8F3}"/>
                </a:ext>
              </a:extLst>
            </p:cNvPr>
            <p:cNvSpPr/>
            <p:nvPr/>
          </p:nvSpPr>
          <p:spPr>
            <a:xfrm>
              <a:off x="9089515" y="5042108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32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608783-ED1E-4D26-9324-5B5255515D5E}"/>
                </a:ext>
              </a:extLst>
            </p:cNvPr>
            <p:cNvSpPr/>
            <p:nvPr/>
          </p:nvSpPr>
          <p:spPr>
            <a:xfrm>
              <a:off x="9839168" y="5048794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32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DABCF3B-384D-4F22-9E87-4D714E8F4B9C}"/>
                </a:ext>
              </a:extLst>
            </p:cNvPr>
            <p:cNvSpPr/>
            <p:nvPr/>
          </p:nvSpPr>
          <p:spPr>
            <a:xfrm>
              <a:off x="10691172" y="5033243"/>
              <a:ext cx="507937" cy="4924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32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11ACDA-2234-41FD-A2BD-CBD3BAE1B628}"/>
                </a:ext>
              </a:extLst>
            </p:cNvPr>
            <p:cNvSpPr txBox="1"/>
            <p:nvPr/>
          </p:nvSpPr>
          <p:spPr>
            <a:xfrm>
              <a:off x="10549464" y="4171003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17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23AA49-BD11-4BE7-9262-520DE9E56C02}"/>
                </a:ext>
              </a:extLst>
            </p:cNvPr>
            <p:cNvSpPr txBox="1"/>
            <p:nvPr/>
          </p:nvSpPr>
          <p:spPr>
            <a:xfrm>
              <a:off x="9004296" y="417503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4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OBA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/NOR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3D2241-90EE-4765-AD88-946083EF956A}"/>
                </a:ext>
              </a:extLst>
            </p:cNvPr>
            <p:cNvSpPr txBox="1"/>
            <p:nvPr/>
          </p:nvSpPr>
          <p:spPr>
            <a:xfrm>
              <a:off x="9738408" y="4171786"/>
              <a:ext cx="67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14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Y-maze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/TST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1FA809-CA1F-41BC-9418-57ACEA1E95E7}"/>
                </a:ext>
              </a:extLst>
            </p:cNvPr>
            <p:cNvSpPr txBox="1"/>
            <p:nvPr/>
          </p:nvSpPr>
          <p:spPr>
            <a:xfrm>
              <a:off x="3105911" y="2198827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X??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A4519906-97DC-49BC-BECC-7F3C5FF22D44}"/>
              </a:ext>
            </a:extLst>
          </p:cNvPr>
          <p:cNvGrpSpPr/>
          <p:nvPr/>
        </p:nvGrpSpPr>
        <p:grpSpPr>
          <a:xfrm>
            <a:off x="215352" y="116386"/>
            <a:ext cx="11548174" cy="8589408"/>
            <a:chOff x="215352" y="116386"/>
            <a:chExt cx="11548174" cy="8589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0F553A-876A-408F-BFA7-E1F5D7F9563E}"/>
                </a:ext>
              </a:extLst>
            </p:cNvPr>
            <p:cNvGrpSpPr/>
            <p:nvPr/>
          </p:nvGrpSpPr>
          <p:grpSpPr>
            <a:xfrm>
              <a:off x="215352" y="4070916"/>
              <a:ext cx="11548174" cy="4634878"/>
              <a:chOff x="243333" y="914526"/>
              <a:chExt cx="11548174" cy="46348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1BF420-A309-4D71-A82C-8161F36C44FE}"/>
                  </a:ext>
                </a:extLst>
              </p:cNvPr>
              <p:cNvSpPr/>
              <p:nvPr/>
            </p:nvSpPr>
            <p:spPr>
              <a:xfrm>
                <a:off x="976102" y="914526"/>
                <a:ext cx="10677182" cy="6150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112A57-B52D-4F13-BB4B-EC762A037020}"/>
                  </a:ext>
                </a:extLst>
              </p:cNvPr>
              <p:cNvSpPr txBox="1"/>
              <p:nvPr/>
            </p:nvSpPr>
            <p:spPr>
              <a:xfrm>
                <a:off x="1166970" y="957059"/>
                <a:ext cx="98483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highlight>
                      <a:srgbClr val="80808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Timeline</a:t>
                </a:r>
              </a:p>
            </p:txBody>
          </p:sp>
          <p:pic>
            <p:nvPicPr>
              <p:cNvPr id="23" name="Graphic 22" descr="Rat">
                <a:extLst>
                  <a:ext uri="{FF2B5EF4-FFF2-40B4-BE49-F238E27FC236}">
                    <a16:creationId xmlns:a16="http://schemas.microsoft.com/office/drawing/2014/main" id="{586559CF-D68E-4940-8598-407215B67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313" y="1777059"/>
                <a:ext cx="1682555" cy="168255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AFF51D-EACA-499F-A4E4-ADB8BBCE385C}"/>
                  </a:ext>
                </a:extLst>
              </p:cNvPr>
              <p:cNvSpPr txBox="1"/>
              <p:nvPr/>
            </p:nvSpPr>
            <p:spPr>
              <a:xfrm>
                <a:off x="806313" y="1798768"/>
                <a:ext cx="1670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 Control/PNE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05F7AB-18C6-4F51-9706-62395D3DB9DD}"/>
                  </a:ext>
                </a:extLst>
              </p:cNvPr>
              <p:cNvSpPr txBox="1"/>
              <p:nvPr/>
            </p:nvSpPr>
            <p:spPr>
              <a:xfrm>
                <a:off x="333042" y="3404138"/>
                <a:ext cx="27260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Behavioral analysis prior </a:t>
                </a:r>
              </a:p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repetitive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Y-maze, OBA, NOR, TST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235E658-4F10-4DE0-87BA-D831FDFDB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333" y="4508204"/>
                <a:ext cx="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605C71D-4D22-4E7A-9200-C55048BF5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042" y="5267060"/>
                <a:ext cx="1145846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5C5E28E-5721-4472-B83D-50EE48D08720}"/>
                  </a:ext>
                </a:extLst>
              </p:cNvPr>
              <p:cNvGrpSpPr/>
              <p:nvPr/>
            </p:nvGrpSpPr>
            <p:grpSpPr>
              <a:xfrm>
                <a:off x="4843602" y="2149655"/>
                <a:ext cx="1525511" cy="937362"/>
                <a:chOff x="6251413" y="1546898"/>
                <a:chExt cx="1976291" cy="1214348"/>
              </a:xfrm>
            </p:grpSpPr>
            <p:sp>
              <p:nvSpPr>
                <p:cNvPr id="60" name="Graphic 2" descr="Rat">
                  <a:extLst>
                    <a:ext uri="{FF2B5EF4-FFF2-40B4-BE49-F238E27FC236}">
                      <a16:creationId xmlns:a16="http://schemas.microsoft.com/office/drawing/2014/main" id="{6DB19E0B-62FE-4366-A52C-B1C5C960EC83}"/>
                    </a:ext>
                  </a:extLst>
                </p:cNvPr>
                <p:cNvSpPr/>
                <p:nvPr/>
              </p:nvSpPr>
              <p:spPr>
                <a:xfrm>
                  <a:off x="6251413" y="1546898"/>
                  <a:ext cx="1976291" cy="1214348"/>
                </a:xfrm>
                <a:custGeom>
                  <a:avLst/>
                  <a:gdLst>
                    <a:gd name="connsiteX0" fmla="*/ 1870805 w 1976291"/>
                    <a:gd name="connsiteY0" fmla="*/ 601630 h 1214347"/>
                    <a:gd name="connsiteX1" fmla="*/ 1442212 w 1976291"/>
                    <a:gd name="connsiteY1" fmla="*/ 525436 h 1214347"/>
                    <a:gd name="connsiteX2" fmla="*/ 1311253 w 1976291"/>
                    <a:gd name="connsiteY2" fmla="*/ 423050 h 1214347"/>
                    <a:gd name="connsiteX3" fmla="*/ 1273156 w 1976291"/>
                    <a:gd name="connsiteY3" fmla="*/ 437336 h 1214347"/>
                    <a:gd name="connsiteX4" fmla="*/ 1244583 w 1976291"/>
                    <a:gd name="connsiteY4" fmla="*/ 551628 h 1214347"/>
                    <a:gd name="connsiteX5" fmla="*/ 813608 w 1976291"/>
                    <a:gd name="connsiteY5" fmla="*/ 401620 h 1214347"/>
                    <a:gd name="connsiteX6" fmla="*/ 332631 w 1976291"/>
                    <a:gd name="connsiteY6" fmla="*/ 813546 h 1214347"/>
                    <a:gd name="connsiteX7" fmla="*/ 361204 w 1976291"/>
                    <a:gd name="connsiteY7" fmla="*/ 1018318 h 1214347"/>
                    <a:gd name="connsiteX8" fmla="*/ 139764 w 1976291"/>
                    <a:gd name="connsiteY8" fmla="*/ 615917 h 1214347"/>
                    <a:gd name="connsiteX9" fmla="*/ 613598 w 1976291"/>
                    <a:gd name="connsiteY9" fmla="*/ 139702 h 1214347"/>
                    <a:gd name="connsiteX10" fmla="*/ 663601 w 1976291"/>
                    <a:gd name="connsiteY10" fmla="*/ 99224 h 1214347"/>
                    <a:gd name="connsiteX11" fmla="*/ 615979 w 1976291"/>
                    <a:gd name="connsiteY11" fmla="*/ 44459 h 1214347"/>
                    <a:gd name="connsiteX12" fmla="*/ 44521 w 1976291"/>
                    <a:gd name="connsiteY12" fmla="*/ 606393 h 1214347"/>
                    <a:gd name="connsiteX13" fmla="*/ 627885 w 1976291"/>
                    <a:gd name="connsiteY13" fmla="*/ 1187375 h 1214347"/>
                    <a:gd name="connsiteX14" fmla="*/ 877897 w 1976291"/>
                    <a:gd name="connsiteY14" fmla="*/ 1187375 h 1214347"/>
                    <a:gd name="connsiteX15" fmla="*/ 949330 w 1976291"/>
                    <a:gd name="connsiteY15" fmla="*/ 1115942 h 1214347"/>
                    <a:gd name="connsiteX16" fmla="*/ 877897 w 1976291"/>
                    <a:gd name="connsiteY16" fmla="*/ 1044510 h 1214347"/>
                    <a:gd name="connsiteX17" fmla="*/ 763606 w 1976291"/>
                    <a:gd name="connsiteY17" fmla="*/ 1044510 h 1214347"/>
                    <a:gd name="connsiteX18" fmla="*/ 818370 w 1976291"/>
                    <a:gd name="connsiteY18" fmla="*/ 937362 h 1214347"/>
                    <a:gd name="connsiteX19" fmla="*/ 725509 w 1976291"/>
                    <a:gd name="connsiteY19" fmla="*/ 811165 h 1214347"/>
                    <a:gd name="connsiteX20" fmla="*/ 701698 w 1976291"/>
                    <a:gd name="connsiteY20" fmla="*/ 765925 h 1214347"/>
                    <a:gd name="connsiteX21" fmla="*/ 746938 w 1976291"/>
                    <a:gd name="connsiteY21" fmla="*/ 742114 h 1214347"/>
                    <a:gd name="connsiteX22" fmla="*/ 892184 w 1976291"/>
                    <a:gd name="connsiteY22" fmla="*/ 934981 h 1214347"/>
                    <a:gd name="connsiteX23" fmla="*/ 887422 w 1976291"/>
                    <a:gd name="connsiteY23" fmla="*/ 970697 h 1214347"/>
                    <a:gd name="connsiteX24" fmla="*/ 1023143 w 1976291"/>
                    <a:gd name="connsiteY24" fmla="*/ 1113561 h 1214347"/>
                    <a:gd name="connsiteX25" fmla="*/ 1013619 w 1976291"/>
                    <a:gd name="connsiteY25" fmla="*/ 1161183 h 1214347"/>
                    <a:gd name="connsiteX26" fmla="*/ 1237439 w 1976291"/>
                    <a:gd name="connsiteY26" fmla="*/ 1184994 h 1214347"/>
                    <a:gd name="connsiteX27" fmla="*/ 1451736 w 1976291"/>
                    <a:gd name="connsiteY27" fmla="*/ 1184994 h 1214347"/>
                    <a:gd name="connsiteX28" fmla="*/ 1523168 w 1976291"/>
                    <a:gd name="connsiteY28" fmla="*/ 1113561 h 1214347"/>
                    <a:gd name="connsiteX29" fmla="*/ 1451736 w 1976291"/>
                    <a:gd name="connsiteY29" fmla="*/ 1042129 h 1214347"/>
                    <a:gd name="connsiteX30" fmla="*/ 1380304 w 1976291"/>
                    <a:gd name="connsiteY30" fmla="*/ 1042129 h 1214347"/>
                    <a:gd name="connsiteX31" fmla="*/ 1916046 w 1976291"/>
                    <a:gd name="connsiteY31" fmla="*/ 751638 h 1214347"/>
                    <a:gd name="connsiteX32" fmla="*/ 1951762 w 1976291"/>
                    <a:gd name="connsiteY32" fmla="*/ 696873 h 1214347"/>
                    <a:gd name="connsiteX33" fmla="*/ 1870805 w 1976291"/>
                    <a:gd name="connsiteY33" fmla="*/ 601630 h 121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76291" h="1214347">
                      <a:moveTo>
                        <a:pt x="1870805" y="601630"/>
                      </a:moveTo>
                      <a:lnTo>
                        <a:pt x="1442212" y="525436"/>
                      </a:lnTo>
                      <a:lnTo>
                        <a:pt x="1311253" y="423050"/>
                      </a:lnTo>
                      <a:cubicBezTo>
                        <a:pt x="1296966" y="413526"/>
                        <a:pt x="1277918" y="420669"/>
                        <a:pt x="1273156" y="437336"/>
                      </a:cubicBezTo>
                      <a:lnTo>
                        <a:pt x="1244583" y="551628"/>
                      </a:lnTo>
                      <a:cubicBezTo>
                        <a:pt x="1142196" y="465909"/>
                        <a:pt x="987427" y="408763"/>
                        <a:pt x="813608" y="401620"/>
                      </a:cubicBezTo>
                      <a:cubicBezTo>
                        <a:pt x="570739" y="394477"/>
                        <a:pt x="354061" y="570676"/>
                        <a:pt x="332631" y="813546"/>
                      </a:cubicBezTo>
                      <a:cubicBezTo>
                        <a:pt x="325488" y="887359"/>
                        <a:pt x="337393" y="956410"/>
                        <a:pt x="361204" y="1018318"/>
                      </a:cubicBezTo>
                      <a:cubicBezTo>
                        <a:pt x="227864" y="932600"/>
                        <a:pt x="139764" y="784973"/>
                        <a:pt x="139764" y="615917"/>
                      </a:cubicBezTo>
                      <a:cubicBezTo>
                        <a:pt x="139764" y="353999"/>
                        <a:pt x="351680" y="142083"/>
                        <a:pt x="613598" y="139702"/>
                      </a:cubicBezTo>
                      <a:cubicBezTo>
                        <a:pt x="637409" y="139702"/>
                        <a:pt x="661220" y="123035"/>
                        <a:pt x="663601" y="99224"/>
                      </a:cubicBezTo>
                      <a:cubicBezTo>
                        <a:pt x="668363" y="68270"/>
                        <a:pt x="644552" y="44459"/>
                        <a:pt x="615979" y="44459"/>
                      </a:cubicBezTo>
                      <a:cubicBezTo>
                        <a:pt x="304058" y="44459"/>
                        <a:pt x="49284" y="294472"/>
                        <a:pt x="44521" y="606393"/>
                      </a:cubicBezTo>
                      <a:cubicBezTo>
                        <a:pt x="39759" y="925457"/>
                        <a:pt x="308821" y="1187375"/>
                        <a:pt x="627885" y="1187375"/>
                      </a:cubicBezTo>
                      <a:lnTo>
                        <a:pt x="877897" y="1187375"/>
                      </a:lnTo>
                      <a:cubicBezTo>
                        <a:pt x="918376" y="1187375"/>
                        <a:pt x="949330" y="1156421"/>
                        <a:pt x="949330" y="1115942"/>
                      </a:cubicBezTo>
                      <a:cubicBezTo>
                        <a:pt x="949330" y="1075464"/>
                        <a:pt x="918376" y="1044510"/>
                        <a:pt x="877897" y="1044510"/>
                      </a:cubicBezTo>
                      <a:lnTo>
                        <a:pt x="763606" y="1044510"/>
                      </a:lnTo>
                      <a:cubicBezTo>
                        <a:pt x="796941" y="1020699"/>
                        <a:pt x="818370" y="982602"/>
                        <a:pt x="818370" y="937362"/>
                      </a:cubicBezTo>
                      <a:cubicBezTo>
                        <a:pt x="818370" y="880216"/>
                        <a:pt x="780273" y="827833"/>
                        <a:pt x="725509" y="811165"/>
                      </a:cubicBezTo>
                      <a:cubicBezTo>
                        <a:pt x="706460" y="806403"/>
                        <a:pt x="696936" y="784973"/>
                        <a:pt x="701698" y="765925"/>
                      </a:cubicBezTo>
                      <a:cubicBezTo>
                        <a:pt x="706460" y="746876"/>
                        <a:pt x="727890" y="737352"/>
                        <a:pt x="746938" y="742114"/>
                      </a:cubicBezTo>
                      <a:cubicBezTo>
                        <a:pt x="832657" y="768306"/>
                        <a:pt x="892184" y="846881"/>
                        <a:pt x="892184" y="934981"/>
                      </a:cubicBezTo>
                      <a:cubicBezTo>
                        <a:pt x="892184" y="946886"/>
                        <a:pt x="889803" y="958792"/>
                        <a:pt x="887422" y="970697"/>
                      </a:cubicBezTo>
                      <a:cubicBezTo>
                        <a:pt x="961235" y="975459"/>
                        <a:pt x="1023143" y="1037367"/>
                        <a:pt x="1023143" y="1113561"/>
                      </a:cubicBezTo>
                      <a:cubicBezTo>
                        <a:pt x="1023143" y="1130229"/>
                        <a:pt x="1020762" y="1146896"/>
                        <a:pt x="1013619" y="1161183"/>
                      </a:cubicBezTo>
                      <a:cubicBezTo>
                        <a:pt x="1075526" y="1175469"/>
                        <a:pt x="1149340" y="1184994"/>
                        <a:pt x="1237439" y="1184994"/>
                      </a:cubicBezTo>
                      <a:lnTo>
                        <a:pt x="1451736" y="1184994"/>
                      </a:lnTo>
                      <a:cubicBezTo>
                        <a:pt x="1492214" y="1184994"/>
                        <a:pt x="1523168" y="1154040"/>
                        <a:pt x="1523168" y="1113561"/>
                      </a:cubicBezTo>
                      <a:cubicBezTo>
                        <a:pt x="1523168" y="1073083"/>
                        <a:pt x="1492214" y="1042129"/>
                        <a:pt x="1451736" y="1042129"/>
                      </a:cubicBezTo>
                      <a:lnTo>
                        <a:pt x="1380304" y="1042129"/>
                      </a:lnTo>
                      <a:lnTo>
                        <a:pt x="1916046" y="751638"/>
                      </a:lnTo>
                      <a:cubicBezTo>
                        <a:pt x="1937475" y="739733"/>
                        <a:pt x="1949381" y="718303"/>
                        <a:pt x="1951762" y="696873"/>
                      </a:cubicBezTo>
                      <a:cubicBezTo>
                        <a:pt x="1951762" y="651633"/>
                        <a:pt x="1916046" y="611155"/>
                        <a:pt x="1870805" y="601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27B077AC-4434-427A-8028-3266B184500E}"/>
                    </a:ext>
                  </a:extLst>
                </p:cNvPr>
                <p:cNvGrpSpPr/>
                <p:nvPr/>
              </p:nvGrpSpPr>
              <p:grpSpPr>
                <a:xfrm rot="20554459">
                  <a:off x="7604109" y="1780930"/>
                  <a:ext cx="605536" cy="280940"/>
                  <a:chOff x="5141245" y="1877296"/>
                  <a:chExt cx="1164936" cy="502634"/>
                </a:xfrm>
              </p:grpSpPr>
              <p:sp>
                <p:nvSpPr>
                  <p:cNvPr id="62" name="Can 11">
                    <a:extLst>
                      <a:ext uri="{FF2B5EF4-FFF2-40B4-BE49-F238E27FC236}">
                        <a16:creationId xmlns:a16="http://schemas.microsoft.com/office/drawing/2014/main" id="{E9C3DCA6-62C4-44AF-9A43-FAD1B63ECAF9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252694" y="2083188"/>
                    <a:ext cx="185293" cy="408192"/>
                  </a:xfrm>
                  <a:prstGeom prst="can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3E46C8B-C07E-40B7-A081-1B17A33A3678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783524" y="1482269"/>
                    <a:ext cx="127630" cy="917684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0F9066-D1F1-4084-B57F-FC0820BF6656}"/>
                  </a:ext>
                </a:extLst>
              </p:cNvPr>
              <p:cNvSpPr/>
              <p:nvPr/>
            </p:nvSpPr>
            <p:spPr>
              <a:xfrm>
                <a:off x="3466214" y="5048797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315723-6A8B-482F-A9DE-1F01817A9C6E}"/>
                  </a:ext>
                </a:extLst>
              </p:cNvPr>
              <p:cNvSpPr txBox="1"/>
              <p:nvPr/>
            </p:nvSpPr>
            <p:spPr>
              <a:xfrm>
                <a:off x="3269747" y="4533680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/Sham: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58BC3-3BE7-4C75-B6E3-375E9B27832B}"/>
                  </a:ext>
                </a:extLst>
              </p:cNvPr>
              <p:cNvSpPr txBox="1"/>
              <p:nvPr/>
            </p:nvSpPr>
            <p:spPr>
              <a:xfrm>
                <a:off x="4197719" y="4533679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D69598-3C46-4F92-A98B-5B6D65EED0EA}"/>
                  </a:ext>
                </a:extLst>
              </p:cNvPr>
              <p:cNvSpPr txBox="1"/>
              <p:nvPr/>
            </p:nvSpPr>
            <p:spPr>
              <a:xfrm>
                <a:off x="4980163" y="4512384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BCA6FC-1C3F-45B1-A59D-14343E4B3A97}"/>
                  </a:ext>
                </a:extLst>
              </p:cNvPr>
              <p:cNvSpPr txBox="1"/>
              <p:nvPr/>
            </p:nvSpPr>
            <p:spPr>
              <a:xfrm>
                <a:off x="5770525" y="4505289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9A292A-D132-4733-A2FB-9D814E949C5B}"/>
                  </a:ext>
                </a:extLst>
              </p:cNvPr>
              <p:cNvSpPr txBox="1"/>
              <p:nvPr/>
            </p:nvSpPr>
            <p:spPr>
              <a:xfrm>
                <a:off x="6550249" y="4498199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5</a:t>
                </a:r>
              </a:p>
            </p:txBody>
          </p:sp>
          <p:sp>
            <p:nvSpPr>
              <p:cNvPr id="35" name="Graphic 2" descr="Rat">
                <a:extLst>
                  <a:ext uri="{FF2B5EF4-FFF2-40B4-BE49-F238E27FC236}">
                    <a16:creationId xmlns:a16="http://schemas.microsoft.com/office/drawing/2014/main" id="{9177204D-35B8-4346-B5BE-28D44ED42CCD}"/>
                  </a:ext>
                </a:extLst>
              </p:cNvPr>
              <p:cNvSpPr/>
              <p:nvPr/>
            </p:nvSpPr>
            <p:spPr>
              <a:xfrm>
                <a:off x="8256943" y="2175147"/>
                <a:ext cx="1525511" cy="937362"/>
              </a:xfrm>
              <a:custGeom>
                <a:avLst/>
                <a:gdLst>
                  <a:gd name="connsiteX0" fmla="*/ 1870805 w 1976291"/>
                  <a:gd name="connsiteY0" fmla="*/ 601630 h 1214347"/>
                  <a:gd name="connsiteX1" fmla="*/ 1442212 w 1976291"/>
                  <a:gd name="connsiteY1" fmla="*/ 525436 h 1214347"/>
                  <a:gd name="connsiteX2" fmla="*/ 1311253 w 1976291"/>
                  <a:gd name="connsiteY2" fmla="*/ 423050 h 1214347"/>
                  <a:gd name="connsiteX3" fmla="*/ 1273156 w 1976291"/>
                  <a:gd name="connsiteY3" fmla="*/ 437336 h 1214347"/>
                  <a:gd name="connsiteX4" fmla="*/ 1244583 w 1976291"/>
                  <a:gd name="connsiteY4" fmla="*/ 551628 h 1214347"/>
                  <a:gd name="connsiteX5" fmla="*/ 813608 w 1976291"/>
                  <a:gd name="connsiteY5" fmla="*/ 401620 h 1214347"/>
                  <a:gd name="connsiteX6" fmla="*/ 332631 w 1976291"/>
                  <a:gd name="connsiteY6" fmla="*/ 813546 h 1214347"/>
                  <a:gd name="connsiteX7" fmla="*/ 361204 w 1976291"/>
                  <a:gd name="connsiteY7" fmla="*/ 1018318 h 1214347"/>
                  <a:gd name="connsiteX8" fmla="*/ 139764 w 1976291"/>
                  <a:gd name="connsiteY8" fmla="*/ 615917 h 1214347"/>
                  <a:gd name="connsiteX9" fmla="*/ 613598 w 1976291"/>
                  <a:gd name="connsiteY9" fmla="*/ 139702 h 1214347"/>
                  <a:gd name="connsiteX10" fmla="*/ 663601 w 1976291"/>
                  <a:gd name="connsiteY10" fmla="*/ 99224 h 1214347"/>
                  <a:gd name="connsiteX11" fmla="*/ 615979 w 1976291"/>
                  <a:gd name="connsiteY11" fmla="*/ 44459 h 1214347"/>
                  <a:gd name="connsiteX12" fmla="*/ 44521 w 1976291"/>
                  <a:gd name="connsiteY12" fmla="*/ 606393 h 1214347"/>
                  <a:gd name="connsiteX13" fmla="*/ 627885 w 1976291"/>
                  <a:gd name="connsiteY13" fmla="*/ 1187375 h 1214347"/>
                  <a:gd name="connsiteX14" fmla="*/ 877897 w 1976291"/>
                  <a:gd name="connsiteY14" fmla="*/ 1187375 h 1214347"/>
                  <a:gd name="connsiteX15" fmla="*/ 949330 w 1976291"/>
                  <a:gd name="connsiteY15" fmla="*/ 1115942 h 1214347"/>
                  <a:gd name="connsiteX16" fmla="*/ 877897 w 1976291"/>
                  <a:gd name="connsiteY16" fmla="*/ 1044510 h 1214347"/>
                  <a:gd name="connsiteX17" fmla="*/ 763606 w 1976291"/>
                  <a:gd name="connsiteY17" fmla="*/ 1044510 h 1214347"/>
                  <a:gd name="connsiteX18" fmla="*/ 818370 w 1976291"/>
                  <a:gd name="connsiteY18" fmla="*/ 937362 h 1214347"/>
                  <a:gd name="connsiteX19" fmla="*/ 725509 w 1976291"/>
                  <a:gd name="connsiteY19" fmla="*/ 811165 h 1214347"/>
                  <a:gd name="connsiteX20" fmla="*/ 701698 w 1976291"/>
                  <a:gd name="connsiteY20" fmla="*/ 765925 h 1214347"/>
                  <a:gd name="connsiteX21" fmla="*/ 746938 w 1976291"/>
                  <a:gd name="connsiteY21" fmla="*/ 742114 h 1214347"/>
                  <a:gd name="connsiteX22" fmla="*/ 892184 w 1976291"/>
                  <a:gd name="connsiteY22" fmla="*/ 934981 h 1214347"/>
                  <a:gd name="connsiteX23" fmla="*/ 887422 w 1976291"/>
                  <a:gd name="connsiteY23" fmla="*/ 970697 h 1214347"/>
                  <a:gd name="connsiteX24" fmla="*/ 1023143 w 1976291"/>
                  <a:gd name="connsiteY24" fmla="*/ 1113561 h 1214347"/>
                  <a:gd name="connsiteX25" fmla="*/ 1013619 w 1976291"/>
                  <a:gd name="connsiteY25" fmla="*/ 1161183 h 1214347"/>
                  <a:gd name="connsiteX26" fmla="*/ 1237439 w 1976291"/>
                  <a:gd name="connsiteY26" fmla="*/ 1184994 h 1214347"/>
                  <a:gd name="connsiteX27" fmla="*/ 1451736 w 1976291"/>
                  <a:gd name="connsiteY27" fmla="*/ 1184994 h 1214347"/>
                  <a:gd name="connsiteX28" fmla="*/ 1523168 w 1976291"/>
                  <a:gd name="connsiteY28" fmla="*/ 1113561 h 1214347"/>
                  <a:gd name="connsiteX29" fmla="*/ 1451736 w 1976291"/>
                  <a:gd name="connsiteY29" fmla="*/ 1042129 h 1214347"/>
                  <a:gd name="connsiteX30" fmla="*/ 1380304 w 1976291"/>
                  <a:gd name="connsiteY30" fmla="*/ 1042129 h 1214347"/>
                  <a:gd name="connsiteX31" fmla="*/ 1916046 w 1976291"/>
                  <a:gd name="connsiteY31" fmla="*/ 751638 h 1214347"/>
                  <a:gd name="connsiteX32" fmla="*/ 1951762 w 1976291"/>
                  <a:gd name="connsiteY32" fmla="*/ 696873 h 1214347"/>
                  <a:gd name="connsiteX33" fmla="*/ 1870805 w 1976291"/>
                  <a:gd name="connsiteY33" fmla="*/ 601630 h 12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76291" h="1214347">
                    <a:moveTo>
                      <a:pt x="1870805" y="601630"/>
                    </a:moveTo>
                    <a:lnTo>
                      <a:pt x="1442212" y="525436"/>
                    </a:lnTo>
                    <a:lnTo>
                      <a:pt x="1311253" y="423050"/>
                    </a:lnTo>
                    <a:cubicBezTo>
                      <a:pt x="1296966" y="413526"/>
                      <a:pt x="1277918" y="420669"/>
                      <a:pt x="1273156" y="437336"/>
                    </a:cubicBezTo>
                    <a:lnTo>
                      <a:pt x="1244583" y="551628"/>
                    </a:lnTo>
                    <a:cubicBezTo>
                      <a:pt x="1142196" y="465909"/>
                      <a:pt x="987427" y="408763"/>
                      <a:pt x="813608" y="401620"/>
                    </a:cubicBezTo>
                    <a:cubicBezTo>
                      <a:pt x="570739" y="394477"/>
                      <a:pt x="354061" y="570676"/>
                      <a:pt x="332631" y="813546"/>
                    </a:cubicBezTo>
                    <a:cubicBezTo>
                      <a:pt x="325488" y="887359"/>
                      <a:pt x="337393" y="956410"/>
                      <a:pt x="361204" y="1018318"/>
                    </a:cubicBezTo>
                    <a:cubicBezTo>
                      <a:pt x="227864" y="932600"/>
                      <a:pt x="139764" y="784973"/>
                      <a:pt x="139764" y="615917"/>
                    </a:cubicBezTo>
                    <a:cubicBezTo>
                      <a:pt x="139764" y="353999"/>
                      <a:pt x="351680" y="142083"/>
                      <a:pt x="613598" y="139702"/>
                    </a:cubicBezTo>
                    <a:cubicBezTo>
                      <a:pt x="637409" y="139702"/>
                      <a:pt x="661220" y="123035"/>
                      <a:pt x="663601" y="99224"/>
                    </a:cubicBezTo>
                    <a:cubicBezTo>
                      <a:pt x="668363" y="68270"/>
                      <a:pt x="644552" y="44459"/>
                      <a:pt x="615979" y="44459"/>
                    </a:cubicBezTo>
                    <a:cubicBezTo>
                      <a:pt x="304058" y="44459"/>
                      <a:pt x="49284" y="294472"/>
                      <a:pt x="44521" y="606393"/>
                    </a:cubicBezTo>
                    <a:cubicBezTo>
                      <a:pt x="39759" y="925457"/>
                      <a:pt x="308821" y="1187375"/>
                      <a:pt x="627885" y="1187375"/>
                    </a:cubicBezTo>
                    <a:lnTo>
                      <a:pt x="877897" y="1187375"/>
                    </a:lnTo>
                    <a:cubicBezTo>
                      <a:pt x="918376" y="1187375"/>
                      <a:pt x="949330" y="1156421"/>
                      <a:pt x="949330" y="1115942"/>
                    </a:cubicBezTo>
                    <a:cubicBezTo>
                      <a:pt x="949330" y="1075464"/>
                      <a:pt x="918376" y="1044510"/>
                      <a:pt x="877897" y="1044510"/>
                    </a:cubicBezTo>
                    <a:lnTo>
                      <a:pt x="763606" y="1044510"/>
                    </a:lnTo>
                    <a:cubicBezTo>
                      <a:pt x="796941" y="1020699"/>
                      <a:pt x="818370" y="982602"/>
                      <a:pt x="818370" y="937362"/>
                    </a:cubicBezTo>
                    <a:cubicBezTo>
                      <a:pt x="818370" y="880216"/>
                      <a:pt x="780273" y="827833"/>
                      <a:pt x="725509" y="811165"/>
                    </a:cubicBezTo>
                    <a:cubicBezTo>
                      <a:pt x="706460" y="806403"/>
                      <a:pt x="696936" y="784973"/>
                      <a:pt x="701698" y="765925"/>
                    </a:cubicBezTo>
                    <a:cubicBezTo>
                      <a:pt x="706460" y="746876"/>
                      <a:pt x="727890" y="737352"/>
                      <a:pt x="746938" y="742114"/>
                    </a:cubicBezTo>
                    <a:cubicBezTo>
                      <a:pt x="832657" y="768306"/>
                      <a:pt x="892184" y="846881"/>
                      <a:pt x="892184" y="934981"/>
                    </a:cubicBezTo>
                    <a:cubicBezTo>
                      <a:pt x="892184" y="946886"/>
                      <a:pt x="889803" y="958792"/>
                      <a:pt x="887422" y="970697"/>
                    </a:cubicBezTo>
                    <a:cubicBezTo>
                      <a:pt x="961235" y="975459"/>
                      <a:pt x="1023143" y="1037367"/>
                      <a:pt x="1023143" y="1113561"/>
                    </a:cubicBezTo>
                    <a:cubicBezTo>
                      <a:pt x="1023143" y="1130229"/>
                      <a:pt x="1020762" y="1146896"/>
                      <a:pt x="1013619" y="1161183"/>
                    </a:cubicBezTo>
                    <a:cubicBezTo>
                      <a:pt x="1075526" y="1175469"/>
                      <a:pt x="1149340" y="1184994"/>
                      <a:pt x="1237439" y="1184994"/>
                    </a:cubicBezTo>
                    <a:lnTo>
                      <a:pt x="1451736" y="1184994"/>
                    </a:lnTo>
                    <a:cubicBezTo>
                      <a:pt x="1492214" y="1184994"/>
                      <a:pt x="1523168" y="1154040"/>
                      <a:pt x="1523168" y="1113561"/>
                    </a:cubicBezTo>
                    <a:cubicBezTo>
                      <a:pt x="1523168" y="1073083"/>
                      <a:pt x="1492214" y="1042129"/>
                      <a:pt x="1451736" y="1042129"/>
                    </a:cubicBezTo>
                    <a:lnTo>
                      <a:pt x="1380304" y="1042129"/>
                    </a:lnTo>
                    <a:lnTo>
                      <a:pt x="1916046" y="751638"/>
                    </a:lnTo>
                    <a:cubicBezTo>
                      <a:pt x="1937475" y="739733"/>
                      <a:pt x="1949381" y="718303"/>
                      <a:pt x="1951762" y="696873"/>
                    </a:cubicBezTo>
                    <a:cubicBezTo>
                      <a:pt x="1951762" y="651633"/>
                      <a:pt x="1916046" y="611155"/>
                      <a:pt x="1870805" y="601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894A78F-051B-46A2-BEE2-C9F616504391}"/>
                  </a:ext>
                </a:extLst>
              </p:cNvPr>
              <p:cNvGrpSpPr/>
              <p:nvPr/>
            </p:nvGrpSpPr>
            <p:grpSpPr>
              <a:xfrm>
                <a:off x="9907413" y="2190720"/>
                <a:ext cx="1525511" cy="937362"/>
                <a:chOff x="6251413" y="1546898"/>
                <a:chExt cx="1976291" cy="1214348"/>
              </a:xfrm>
            </p:grpSpPr>
            <p:sp>
              <p:nvSpPr>
                <p:cNvPr id="56" name="Graphic 2" descr="Rat">
                  <a:extLst>
                    <a:ext uri="{FF2B5EF4-FFF2-40B4-BE49-F238E27FC236}">
                      <a16:creationId xmlns:a16="http://schemas.microsoft.com/office/drawing/2014/main" id="{53680D3B-2A15-424A-AEB1-7EE871264A49}"/>
                    </a:ext>
                  </a:extLst>
                </p:cNvPr>
                <p:cNvSpPr/>
                <p:nvPr/>
              </p:nvSpPr>
              <p:spPr>
                <a:xfrm>
                  <a:off x="6251413" y="1546898"/>
                  <a:ext cx="1976291" cy="1214348"/>
                </a:xfrm>
                <a:custGeom>
                  <a:avLst/>
                  <a:gdLst>
                    <a:gd name="connsiteX0" fmla="*/ 1870805 w 1976291"/>
                    <a:gd name="connsiteY0" fmla="*/ 601630 h 1214347"/>
                    <a:gd name="connsiteX1" fmla="*/ 1442212 w 1976291"/>
                    <a:gd name="connsiteY1" fmla="*/ 525436 h 1214347"/>
                    <a:gd name="connsiteX2" fmla="*/ 1311253 w 1976291"/>
                    <a:gd name="connsiteY2" fmla="*/ 423050 h 1214347"/>
                    <a:gd name="connsiteX3" fmla="*/ 1273156 w 1976291"/>
                    <a:gd name="connsiteY3" fmla="*/ 437336 h 1214347"/>
                    <a:gd name="connsiteX4" fmla="*/ 1244583 w 1976291"/>
                    <a:gd name="connsiteY4" fmla="*/ 551628 h 1214347"/>
                    <a:gd name="connsiteX5" fmla="*/ 813608 w 1976291"/>
                    <a:gd name="connsiteY5" fmla="*/ 401620 h 1214347"/>
                    <a:gd name="connsiteX6" fmla="*/ 332631 w 1976291"/>
                    <a:gd name="connsiteY6" fmla="*/ 813546 h 1214347"/>
                    <a:gd name="connsiteX7" fmla="*/ 361204 w 1976291"/>
                    <a:gd name="connsiteY7" fmla="*/ 1018318 h 1214347"/>
                    <a:gd name="connsiteX8" fmla="*/ 139764 w 1976291"/>
                    <a:gd name="connsiteY8" fmla="*/ 615917 h 1214347"/>
                    <a:gd name="connsiteX9" fmla="*/ 613598 w 1976291"/>
                    <a:gd name="connsiteY9" fmla="*/ 139702 h 1214347"/>
                    <a:gd name="connsiteX10" fmla="*/ 663601 w 1976291"/>
                    <a:gd name="connsiteY10" fmla="*/ 99224 h 1214347"/>
                    <a:gd name="connsiteX11" fmla="*/ 615979 w 1976291"/>
                    <a:gd name="connsiteY11" fmla="*/ 44459 h 1214347"/>
                    <a:gd name="connsiteX12" fmla="*/ 44521 w 1976291"/>
                    <a:gd name="connsiteY12" fmla="*/ 606393 h 1214347"/>
                    <a:gd name="connsiteX13" fmla="*/ 627885 w 1976291"/>
                    <a:gd name="connsiteY13" fmla="*/ 1187375 h 1214347"/>
                    <a:gd name="connsiteX14" fmla="*/ 877897 w 1976291"/>
                    <a:gd name="connsiteY14" fmla="*/ 1187375 h 1214347"/>
                    <a:gd name="connsiteX15" fmla="*/ 949330 w 1976291"/>
                    <a:gd name="connsiteY15" fmla="*/ 1115942 h 1214347"/>
                    <a:gd name="connsiteX16" fmla="*/ 877897 w 1976291"/>
                    <a:gd name="connsiteY16" fmla="*/ 1044510 h 1214347"/>
                    <a:gd name="connsiteX17" fmla="*/ 763606 w 1976291"/>
                    <a:gd name="connsiteY17" fmla="*/ 1044510 h 1214347"/>
                    <a:gd name="connsiteX18" fmla="*/ 818370 w 1976291"/>
                    <a:gd name="connsiteY18" fmla="*/ 937362 h 1214347"/>
                    <a:gd name="connsiteX19" fmla="*/ 725509 w 1976291"/>
                    <a:gd name="connsiteY19" fmla="*/ 811165 h 1214347"/>
                    <a:gd name="connsiteX20" fmla="*/ 701698 w 1976291"/>
                    <a:gd name="connsiteY20" fmla="*/ 765925 h 1214347"/>
                    <a:gd name="connsiteX21" fmla="*/ 746938 w 1976291"/>
                    <a:gd name="connsiteY21" fmla="*/ 742114 h 1214347"/>
                    <a:gd name="connsiteX22" fmla="*/ 892184 w 1976291"/>
                    <a:gd name="connsiteY22" fmla="*/ 934981 h 1214347"/>
                    <a:gd name="connsiteX23" fmla="*/ 887422 w 1976291"/>
                    <a:gd name="connsiteY23" fmla="*/ 970697 h 1214347"/>
                    <a:gd name="connsiteX24" fmla="*/ 1023143 w 1976291"/>
                    <a:gd name="connsiteY24" fmla="*/ 1113561 h 1214347"/>
                    <a:gd name="connsiteX25" fmla="*/ 1013619 w 1976291"/>
                    <a:gd name="connsiteY25" fmla="*/ 1161183 h 1214347"/>
                    <a:gd name="connsiteX26" fmla="*/ 1237439 w 1976291"/>
                    <a:gd name="connsiteY26" fmla="*/ 1184994 h 1214347"/>
                    <a:gd name="connsiteX27" fmla="*/ 1451736 w 1976291"/>
                    <a:gd name="connsiteY27" fmla="*/ 1184994 h 1214347"/>
                    <a:gd name="connsiteX28" fmla="*/ 1523168 w 1976291"/>
                    <a:gd name="connsiteY28" fmla="*/ 1113561 h 1214347"/>
                    <a:gd name="connsiteX29" fmla="*/ 1451736 w 1976291"/>
                    <a:gd name="connsiteY29" fmla="*/ 1042129 h 1214347"/>
                    <a:gd name="connsiteX30" fmla="*/ 1380304 w 1976291"/>
                    <a:gd name="connsiteY30" fmla="*/ 1042129 h 1214347"/>
                    <a:gd name="connsiteX31" fmla="*/ 1916046 w 1976291"/>
                    <a:gd name="connsiteY31" fmla="*/ 751638 h 1214347"/>
                    <a:gd name="connsiteX32" fmla="*/ 1951762 w 1976291"/>
                    <a:gd name="connsiteY32" fmla="*/ 696873 h 1214347"/>
                    <a:gd name="connsiteX33" fmla="*/ 1870805 w 1976291"/>
                    <a:gd name="connsiteY33" fmla="*/ 601630 h 121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76291" h="1214347">
                      <a:moveTo>
                        <a:pt x="1870805" y="601630"/>
                      </a:moveTo>
                      <a:lnTo>
                        <a:pt x="1442212" y="525436"/>
                      </a:lnTo>
                      <a:lnTo>
                        <a:pt x="1311253" y="423050"/>
                      </a:lnTo>
                      <a:cubicBezTo>
                        <a:pt x="1296966" y="413526"/>
                        <a:pt x="1277918" y="420669"/>
                        <a:pt x="1273156" y="437336"/>
                      </a:cubicBezTo>
                      <a:lnTo>
                        <a:pt x="1244583" y="551628"/>
                      </a:lnTo>
                      <a:cubicBezTo>
                        <a:pt x="1142196" y="465909"/>
                        <a:pt x="987427" y="408763"/>
                        <a:pt x="813608" y="401620"/>
                      </a:cubicBezTo>
                      <a:cubicBezTo>
                        <a:pt x="570739" y="394477"/>
                        <a:pt x="354061" y="570676"/>
                        <a:pt x="332631" y="813546"/>
                      </a:cubicBezTo>
                      <a:cubicBezTo>
                        <a:pt x="325488" y="887359"/>
                        <a:pt x="337393" y="956410"/>
                        <a:pt x="361204" y="1018318"/>
                      </a:cubicBezTo>
                      <a:cubicBezTo>
                        <a:pt x="227864" y="932600"/>
                        <a:pt x="139764" y="784973"/>
                        <a:pt x="139764" y="615917"/>
                      </a:cubicBezTo>
                      <a:cubicBezTo>
                        <a:pt x="139764" y="353999"/>
                        <a:pt x="351680" y="142083"/>
                        <a:pt x="613598" y="139702"/>
                      </a:cubicBezTo>
                      <a:cubicBezTo>
                        <a:pt x="637409" y="139702"/>
                        <a:pt x="661220" y="123035"/>
                        <a:pt x="663601" y="99224"/>
                      </a:cubicBezTo>
                      <a:cubicBezTo>
                        <a:pt x="668363" y="68270"/>
                        <a:pt x="644552" y="44459"/>
                        <a:pt x="615979" y="44459"/>
                      </a:cubicBezTo>
                      <a:cubicBezTo>
                        <a:pt x="304058" y="44459"/>
                        <a:pt x="49284" y="294472"/>
                        <a:pt x="44521" y="606393"/>
                      </a:cubicBezTo>
                      <a:cubicBezTo>
                        <a:pt x="39759" y="925457"/>
                        <a:pt x="308821" y="1187375"/>
                        <a:pt x="627885" y="1187375"/>
                      </a:cubicBezTo>
                      <a:lnTo>
                        <a:pt x="877897" y="1187375"/>
                      </a:lnTo>
                      <a:cubicBezTo>
                        <a:pt x="918376" y="1187375"/>
                        <a:pt x="949330" y="1156421"/>
                        <a:pt x="949330" y="1115942"/>
                      </a:cubicBezTo>
                      <a:cubicBezTo>
                        <a:pt x="949330" y="1075464"/>
                        <a:pt x="918376" y="1044510"/>
                        <a:pt x="877897" y="1044510"/>
                      </a:cubicBezTo>
                      <a:lnTo>
                        <a:pt x="763606" y="1044510"/>
                      </a:lnTo>
                      <a:cubicBezTo>
                        <a:pt x="796941" y="1020699"/>
                        <a:pt x="818370" y="982602"/>
                        <a:pt x="818370" y="937362"/>
                      </a:cubicBezTo>
                      <a:cubicBezTo>
                        <a:pt x="818370" y="880216"/>
                        <a:pt x="780273" y="827833"/>
                        <a:pt x="725509" y="811165"/>
                      </a:cubicBezTo>
                      <a:cubicBezTo>
                        <a:pt x="706460" y="806403"/>
                        <a:pt x="696936" y="784973"/>
                        <a:pt x="701698" y="765925"/>
                      </a:cubicBezTo>
                      <a:cubicBezTo>
                        <a:pt x="706460" y="746876"/>
                        <a:pt x="727890" y="737352"/>
                        <a:pt x="746938" y="742114"/>
                      </a:cubicBezTo>
                      <a:cubicBezTo>
                        <a:pt x="832657" y="768306"/>
                        <a:pt x="892184" y="846881"/>
                        <a:pt x="892184" y="934981"/>
                      </a:cubicBezTo>
                      <a:cubicBezTo>
                        <a:pt x="892184" y="946886"/>
                        <a:pt x="889803" y="958792"/>
                        <a:pt x="887422" y="970697"/>
                      </a:cubicBezTo>
                      <a:cubicBezTo>
                        <a:pt x="961235" y="975459"/>
                        <a:pt x="1023143" y="1037367"/>
                        <a:pt x="1023143" y="1113561"/>
                      </a:cubicBezTo>
                      <a:cubicBezTo>
                        <a:pt x="1023143" y="1130229"/>
                        <a:pt x="1020762" y="1146896"/>
                        <a:pt x="1013619" y="1161183"/>
                      </a:cubicBezTo>
                      <a:cubicBezTo>
                        <a:pt x="1075526" y="1175469"/>
                        <a:pt x="1149340" y="1184994"/>
                        <a:pt x="1237439" y="1184994"/>
                      </a:cubicBezTo>
                      <a:lnTo>
                        <a:pt x="1451736" y="1184994"/>
                      </a:lnTo>
                      <a:cubicBezTo>
                        <a:pt x="1492214" y="1184994"/>
                        <a:pt x="1523168" y="1154040"/>
                        <a:pt x="1523168" y="1113561"/>
                      </a:cubicBezTo>
                      <a:cubicBezTo>
                        <a:pt x="1523168" y="1073083"/>
                        <a:pt x="1492214" y="1042129"/>
                        <a:pt x="1451736" y="1042129"/>
                      </a:cubicBezTo>
                      <a:lnTo>
                        <a:pt x="1380304" y="1042129"/>
                      </a:lnTo>
                      <a:lnTo>
                        <a:pt x="1916046" y="751638"/>
                      </a:lnTo>
                      <a:cubicBezTo>
                        <a:pt x="1937475" y="739733"/>
                        <a:pt x="1949381" y="718303"/>
                        <a:pt x="1951762" y="696873"/>
                      </a:cubicBezTo>
                      <a:cubicBezTo>
                        <a:pt x="1951762" y="651633"/>
                        <a:pt x="1916046" y="611155"/>
                        <a:pt x="1870805" y="601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6030E629-0159-42C7-9673-B9F971B876F9}"/>
                    </a:ext>
                  </a:extLst>
                </p:cNvPr>
                <p:cNvGrpSpPr/>
                <p:nvPr/>
              </p:nvGrpSpPr>
              <p:grpSpPr>
                <a:xfrm rot="20554459">
                  <a:off x="7604109" y="1780930"/>
                  <a:ext cx="605536" cy="280940"/>
                  <a:chOff x="5141245" y="1877296"/>
                  <a:chExt cx="1164936" cy="502634"/>
                </a:xfrm>
              </p:grpSpPr>
              <p:sp>
                <p:nvSpPr>
                  <p:cNvPr id="58" name="Can 11">
                    <a:extLst>
                      <a:ext uri="{FF2B5EF4-FFF2-40B4-BE49-F238E27FC236}">
                        <a16:creationId xmlns:a16="http://schemas.microsoft.com/office/drawing/2014/main" id="{2C498D05-6950-4A2F-AA9B-45570E212350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252694" y="2083188"/>
                    <a:ext cx="185293" cy="408192"/>
                  </a:xfrm>
                  <a:prstGeom prst="can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D69B7D4F-4129-446C-A491-F42E06B4C707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783524" y="1482269"/>
                    <a:ext cx="127630" cy="917684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32E639-0D57-4BFE-BD4E-A890921B88B7}"/>
                  </a:ext>
                </a:extLst>
              </p:cNvPr>
              <p:cNvSpPr txBox="1"/>
              <p:nvPr/>
            </p:nvSpPr>
            <p:spPr>
              <a:xfrm>
                <a:off x="8328582" y="1610616"/>
                <a:ext cx="30716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Sham                         Repetitive </a:t>
                </a:r>
                <a:r>
                  <a:rPr lang="en-US" sz="1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6D1AFD-F98B-4CA0-A469-00EDFA8BE5C5}"/>
                  </a:ext>
                </a:extLst>
              </p:cNvPr>
              <p:cNvSpPr/>
              <p:nvPr/>
            </p:nvSpPr>
            <p:spPr>
              <a:xfrm>
                <a:off x="8328582" y="5048795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32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91DFCA-D010-475A-BFE1-55B8605A3C39}"/>
                  </a:ext>
                </a:extLst>
              </p:cNvPr>
              <p:cNvSpPr txBox="1"/>
              <p:nvPr/>
            </p:nvSpPr>
            <p:spPr>
              <a:xfrm>
                <a:off x="7204983" y="220434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HR</a:t>
                </a:r>
              </a:p>
            </p:txBody>
          </p:sp>
          <p:sp>
            <p:nvSpPr>
              <p:cNvPr id="40" name="Arrow: Notched Right 39">
                <a:extLst>
                  <a:ext uri="{FF2B5EF4-FFF2-40B4-BE49-F238E27FC236}">
                    <a16:creationId xmlns:a16="http://schemas.microsoft.com/office/drawing/2014/main" id="{BFD66071-215B-4834-9DFF-22F857973A1B}"/>
                  </a:ext>
                </a:extLst>
              </p:cNvPr>
              <p:cNvSpPr/>
              <p:nvPr/>
            </p:nvSpPr>
            <p:spPr>
              <a:xfrm>
                <a:off x="3269747" y="2541608"/>
                <a:ext cx="737985" cy="432127"/>
              </a:xfrm>
              <a:prstGeom prst="notched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row: Notched Right 40">
                <a:extLst>
                  <a:ext uri="{FF2B5EF4-FFF2-40B4-BE49-F238E27FC236}">
                    <a16:creationId xmlns:a16="http://schemas.microsoft.com/office/drawing/2014/main" id="{2C19577E-5C3B-40EF-A778-34E7FB115259}"/>
                  </a:ext>
                </a:extLst>
              </p:cNvPr>
              <p:cNvSpPr/>
              <p:nvPr/>
            </p:nvSpPr>
            <p:spPr>
              <a:xfrm>
                <a:off x="7204984" y="2601665"/>
                <a:ext cx="737985" cy="432127"/>
              </a:xfrm>
              <a:prstGeom prst="notched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D49BE8-E7BA-4C67-8125-6D760DA08677}"/>
                  </a:ext>
                </a:extLst>
              </p:cNvPr>
              <p:cNvSpPr txBox="1"/>
              <p:nvPr/>
            </p:nvSpPr>
            <p:spPr>
              <a:xfrm>
                <a:off x="4152174" y="3480115"/>
                <a:ext cx="2794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and PNE mice split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Sham or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6B3251-2B31-40CE-A397-E08B1130AAD4}"/>
                  </a:ext>
                </a:extLst>
              </p:cNvPr>
              <p:cNvSpPr txBox="1"/>
              <p:nvPr/>
            </p:nvSpPr>
            <p:spPr>
              <a:xfrm>
                <a:off x="8383745" y="3454997"/>
                <a:ext cx="3070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Behavioral analysis following</a:t>
                </a:r>
              </a:p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repetitive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7DA21D1-6BAE-49E9-A270-B5F4F7781BD6}"/>
                  </a:ext>
                </a:extLst>
              </p:cNvPr>
              <p:cNvSpPr txBox="1"/>
              <p:nvPr/>
            </p:nvSpPr>
            <p:spPr>
              <a:xfrm>
                <a:off x="8264249" y="4188794"/>
                <a:ext cx="6565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1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Y-maze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/TST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B9D1CAF-E0AC-4E3C-AC8E-29BF5457D454}"/>
                  </a:ext>
                </a:extLst>
              </p:cNvPr>
              <p:cNvSpPr/>
              <p:nvPr/>
            </p:nvSpPr>
            <p:spPr>
              <a:xfrm>
                <a:off x="4250601" y="5056969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2A9B56-A7EB-4857-B8FE-E5113E297DA3}"/>
                  </a:ext>
                </a:extLst>
              </p:cNvPr>
              <p:cNvSpPr/>
              <p:nvPr/>
            </p:nvSpPr>
            <p:spPr>
              <a:xfrm>
                <a:off x="5041415" y="5048795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81E2997-63FE-479A-9191-5D7A0A349F44}"/>
                  </a:ext>
                </a:extLst>
              </p:cNvPr>
              <p:cNvSpPr/>
              <p:nvPr/>
            </p:nvSpPr>
            <p:spPr>
              <a:xfrm>
                <a:off x="5815075" y="5049886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A9697B-2FF3-46BA-B684-FE642594C079}"/>
                  </a:ext>
                </a:extLst>
              </p:cNvPr>
              <p:cNvSpPr/>
              <p:nvPr/>
            </p:nvSpPr>
            <p:spPr>
              <a:xfrm>
                <a:off x="6614846" y="5042108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25CA1E2-C1A3-482A-957A-BE5F1057A6A6}"/>
                  </a:ext>
                </a:extLst>
              </p:cNvPr>
              <p:cNvSpPr/>
              <p:nvPr/>
            </p:nvSpPr>
            <p:spPr>
              <a:xfrm>
                <a:off x="9089515" y="5042108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32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88C8C0-335A-4A40-A856-566A88B7D65E}"/>
                  </a:ext>
                </a:extLst>
              </p:cNvPr>
              <p:cNvSpPr/>
              <p:nvPr/>
            </p:nvSpPr>
            <p:spPr>
              <a:xfrm>
                <a:off x="9839168" y="5048794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32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FF9F01-4B30-4BEE-A8A6-CE028766100E}"/>
                  </a:ext>
                </a:extLst>
              </p:cNvPr>
              <p:cNvSpPr/>
              <p:nvPr/>
            </p:nvSpPr>
            <p:spPr>
              <a:xfrm>
                <a:off x="10691172" y="5033243"/>
                <a:ext cx="507937" cy="49243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32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EE7B8-6093-445D-9D40-9677D76B6462}"/>
                  </a:ext>
                </a:extLst>
              </p:cNvPr>
              <p:cNvSpPr txBox="1"/>
              <p:nvPr/>
            </p:nvSpPr>
            <p:spPr>
              <a:xfrm>
                <a:off x="10549464" y="4171003"/>
                <a:ext cx="6719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17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OBA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4A32BD6-3ED1-4940-850E-6400BD836F3C}"/>
                  </a:ext>
                </a:extLst>
              </p:cNvPr>
              <p:cNvSpPr txBox="1"/>
              <p:nvPr/>
            </p:nvSpPr>
            <p:spPr>
              <a:xfrm>
                <a:off x="9004296" y="4175033"/>
                <a:ext cx="5950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4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OBA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/NOR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93AB90-F955-4252-81D1-5A63F6537556}"/>
                  </a:ext>
                </a:extLst>
              </p:cNvPr>
              <p:cNvSpPr txBox="1"/>
              <p:nvPr/>
            </p:nvSpPr>
            <p:spPr>
              <a:xfrm>
                <a:off x="9738408" y="4171786"/>
                <a:ext cx="6719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 14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Y-maze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/TST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F8FBA8-DCB8-4083-957C-A2C8FA5B516B}"/>
                  </a:ext>
                </a:extLst>
              </p:cNvPr>
              <p:cNvSpPr txBox="1"/>
              <p:nvPr/>
            </p:nvSpPr>
            <p:spPr>
              <a:xfrm>
                <a:off x="3105911" y="2198827"/>
                <a:ext cx="1019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X??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DACEAB1-9F56-4BEB-A452-0669F5F854D5}"/>
                </a:ext>
              </a:extLst>
            </p:cNvPr>
            <p:cNvGrpSpPr/>
            <p:nvPr/>
          </p:nvGrpSpPr>
          <p:grpSpPr>
            <a:xfrm>
              <a:off x="5692014" y="286858"/>
              <a:ext cx="3984566" cy="3499426"/>
              <a:chOff x="5692014" y="883758"/>
              <a:chExt cx="3984566" cy="349942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E24E016-7A0A-4B60-8489-5A53B524E0D9}"/>
                  </a:ext>
                </a:extLst>
              </p:cNvPr>
              <p:cNvGrpSpPr/>
              <p:nvPr/>
            </p:nvGrpSpPr>
            <p:grpSpPr>
              <a:xfrm>
                <a:off x="6251413" y="1546898"/>
                <a:ext cx="1976291" cy="1214348"/>
                <a:chOff x="6251413" y="1546898"/>
                <a:chExt cx="1976291" cy="1214348"/>
              </a:xfrm>
            </p:grpSpPr>
            <p:sp>
              <p:nvSpPr>
                <p:cNvPr id="71" name="Graphic 2" descr="Rat">
                  <a:extLst>
                    <a:ext uri="{FF2B5EF4-FFF2-40B4-BE49-F238E27FC236}">
                      <a16:creationId xmlns:a16="http://schemas.microsoft.com/office/drawing/2014/main" id="{8F5A4C09-2B70-468E-A2C8-938AC247A1D9}"/>
                    </a:ext>
                  </a:extLst>
                </p:cNvPr>
                <p:cNvSpPr/>
                <p:nvPr/>
              </p:nvSpPr>
              <p:spPr>
                <a:xfrm>
                  <a:off x="6251413" y="1546898"/>
                  <a:ext cx="1976291" cy="1214348"/>
                </a:xfrm>
                <a:custGeom>
                  <a:avLst/>
                  <a:gdLst>
                    <a:gd name="connsiteX0" fmla="*/ 1870805 w 1976291"/>
                    <a:gd name="connsiteY0" fmla="*/ 601630 h 1214347"/>
                    <a:gd name="connsiteX1" fmla="*/ 1442212 w 1976291"/>
                    <a:gd name="connsiteY1" fmla="*/ 525436 h 1214347"/>
                    <a:gd name="connsiteX2" fmla="*/ 1311253 w 1976291"/>
                    <a:gd name="connsiteY2" fmla="*/ 423050 h 1214347"/>
                    <a:gd name="connsiteX3" fmla="*/ 1273156 w 1976291"/>
                    <a:gd name="connsiteY3" fmla="*/ 437336 h 1214347"/>
                    <a:gd name="connsiteX4" fmla="*/ 1244583 w 1976291"/>
                    <a:gd name="connsiteY4" fmla="*/ 551628 h 1214347"/>
                    <a:gd name="connsiteX5" fmla="*/ 813608 w 1976291"/>
                    <a:gd name="connsiteY5" fmla="*/ 401620 h 1214347"/>
                    <a:gd name="connsiteX6" fmla="*/ 332631 w 1976291"/>
                    <a:gd name="connsiteY6" fmla="*/ 813546 h 1214347"/>
                    <a:gd name="connsiteX7" fmla="*/ 361204 w 1976291"/>
                    <a:gd name="connsiteY7" fmla="*/ 1018318 h 1214347"/>
                    <a:gd name="connsiteX8" fmla="*/ 139764 w 1976291"/>
                    <a:gd name="connsiteY8" fmla="*/ 615917 h 1214347"/>
                    <a:gd name="connsiteX9" fmla="*/ 613598 w 1976291"/>
                    <a:gd name="connsiteY9" fmla="*/ 139702 h 1214347"/>
                    <a:gd name="connsiteX10" fmla="*/ 663601 w 1976291"/>
                    <a:gd name="connsiteY10" fmla="*/ 99224 h 1214347"/>
                    <a:gd name="connsiteX11" fmla="*/ 615979 w 1976291"/>
                    <a:gd name="connsiteY11" fmla="*/ 44459 h 1214347"/>
                    <a:gd name="connsiteX12" fmla="*/ 44521 w 1976291"/>
                    <a:gd name="connsiteY12" fmla="*/ 606393 h 1214347"/>
                    <a:gd name="connsiteX13" fmla="*/ 627885 w 1976291"/>
                    <a:gd name="connsiteY13" fmla="*/ 1187375 h 1214347"/>
                    <a:gd name="connsiteX14" fmla="*/ 877897 w 1976291"/>
                    <a:gd name="connsiteY14" fmla="*/ 1187375 h 1214347"/>
                    <a:gd name="connsiteX15" fmla="*/ 949330 w 1976291"/>
                    <a:gd name="connsiteY15" fmla="*/ 1115942 h 1214347"/>
                    <a:gd name="connsiteX16" fmla="*/ 877897 w 1976291"/>
                    <a:gd name="connsiteY16" fmla="*/ 1044510 h 1214347"/>
                    <a:gd name="connsiteX17" fmla="*/ 763606 w 1976291"/>
                    <a:gd name="connsiteY17" fmla="*/ 1044510 h 1214347"/>
                    <a:gd name="connsiteX18" fmla="*/ 818370 w 1976291"/>
                    <a:gd name="connsiteY18" fmla="*/ 937362 h 1214347"/>
                    <a:gd name="connsiteX19" fmla="*/ 725509 w 1976291"/>
                    <a:gd name="connsiteY19" fmla="*/ 811165 h 1214347"/>
                    <a:gd name="connsiteX20" fmla="*/ 701698 w 1976291"/>
                    <a:gd name="connsiteY20" fmla="*/ 765925 h 1214347"/>
                    <a:gd name="connsiteX21" fmla="*/ 746938 w 1976291"/>
                    <a:gd name="connsiteY21" fmla="*/ 742114 h 1214347"/>
                    <a:gd name="connsiteX22" fmla="*/ 892184 w 1976291"/>
                    <a:gd name="connsiteY22" fmla="*/ 934981 h 1214347"/>
                    <a:gd name="connsiteX23" fmla="*/ 887422 w 1976291"/>
                    <a:gd name="connsiteY23" fmla="*/ 970697 h 1214347"/>
                    <a:gd name="connsiteX24" fmla="*/ 1023143 w 1976291"/>
                    <a:gd name="connsiteY24" fmla="*/ 1113561 h 1214347"/>
                    <a:gd name="connsiteX25" fmla="*/ 1013619 w 1976291"/>
                    <a:gd name="connsiteY25" fmla="*/ 1161183 h 1214347"/>
                    <a:gd name="connsiteX26" fmla="*/ 1237439 w 1976291"/>
                    <a:gd name="connsiteY26" fmla="*/ 1184994 h 1214347"/>
                    <a:gd name="connsiteX27" fmla="*/ 1451736 w 1976291"/>
                    <a:gd name="connsiteY27" fmla="*/ 1184994 h 1214347"/>
                    <a:gd name="connsiteX28" fmla="*/ 1523168 w 1976291"/>
                    <a:gd name="connsiteY28" fmla="*/ 1113561 h 1214347"/>
                    <a:gd name="connsiteX29" fmla="*/ 1451736 w 1976291"/>
                    <a:gd name="connsiteY29" fmla="*/ 1042129 h 1214347"/>
                    <a:gd name="connsiteX30" fmla="*/ 1380304 w 1976291"/>
                    <a:gd name="connsiteY30" fmla="*/ 1042129 h 1214347"/>
                    <a:gd name="connsiteX31" fmla="*/ 1916046 w 1976291"/>
                    <a:gd name="connsiteY31" fmla="*/ 751638 h 1214347"/>
                    <a:gd name="connsiteX32" fmla="*/ 1951762 w 1976291"/>
                    <a:gd name="connsiteY32" fmla="*/ 696873 h 1214347"/>
                    <a:gd name="connsiteX33" fmla="*/ 1870805 w 1976291"/>
                    <a:gd name="connsiteY33" fmla="*/ 601630 h 121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76291" h="1214347">
                      <a:moveTo>
                        <a:pt x="1870805" y="601630"/>
                      </a:moveTo>
                      <a:lnTo>
                        <a:pt x="1442212" y="525436"/>
                      </a:lnTo>
                      <a:lnTo>
                        <a:pt x="1311253" y="423050"/>
                      </a:lnTo>
                      <a:cubicBezTo>
                        <a:pt x="1296966" y="413526"/>
                        <a:pt x="1277918" y="420669"/>
                        <a:pt x="1273156" y="437336"/>
                      </a:cubicBezTo>
                      <a:lnTo>
                        <a:pt x="1244583" y="551628"/>
                      </a:lnTo>
                      <a:cubicBezTo>
                        <a:pt x="1142196" y="465909"/>
                        <a:pt x="987427" y="408763"/>
                        <a:pt x="813608" y="401620"/>
                      </a:cubicBezTo>
                      <a:cubicBezTo>
                        <a:pt x="570739" y="394477"/>
                        <a:pt x="354061" y="570676"/>
                        <a:pt x="332631" y="813546"/>
                      </a:cubicBezTo>
                      <a:cubicBezTo>
                        <a:pt x="325488" y="887359"/>
                        <a:pt x="337393" y="956410"/>
                        <a:pt x="361204" y="1018318"/>
                      </a:cubicBezTo>
                      <a:cubicBezTo>
                        <a:pt x="227864" y="932600"/>
                        <a:pt x="139764" y="784973"/>
                        <a:pt x="139764" y="615917"/>
                      </a:cubicBezTo>
                      <a:cubicBezTo>
                        <a:pt x="139764" y="353999"/>
                        <a:pt x="351680" y="142083"/>
                        <a:pt x="613598" y="139702"/>
                      </a:cubicBezTo>
                      <a:cubicBezTo>
                        <a:pt x="637409" y="139702"/>
                        <a:pt x="661220" y="123035"/>
                        <a:pt x="663601" y="99224"/>
                      </a:cubicBezTo>
                      <a:cubicBezTo>
                        <a:pt x="668363" y="68270"/>
                        <a:pt x="644552" y="44459"/>
                        <a:pt x="615979" y="44459"/>
                      </a:cubicBezTo>
                      <a:cubicBezTo>
                        <a:pt x="304058" y="44459"/>
                        <a:pt x="49284" y="294472"/>
                        <a:pt x="44521" y="606393"/>
                      </a:cubicBezTo>
                      <a:cubicBezTo>
                        <a:pt x="39759" y="925457"/>
                        <a:pt x="308821" y="1187375"/>
                        <a:pt x="627885" y="1187375"/>
                      </a:cubicBezTo>
                      <a:lnTo>
                        <a:pt x="877897" y="1187375"/>
                      </a:lnTo>
                      <a:cubicBezTo>
                        <a:pt x="918376" y="1187375"/>
                        <a:pt x="949330" y="1156421"/>
                        <a:pt x="949330" y="1115942"/>
                      </a:cubicBezTo>
                      <a:cubicBezTo>
                        <a:pt x="949330" y="1075464"/>
                        <a:pt x="918376" y="1044510"/>
                        <a:pt x="877897" y="1044510"/>
                      </a:cubicBezTo>
                      <a:lnTo>
                        <a:pt x="763606" y="1044510"/>
                      </a:lnTo>
                      <a:cubicBezTo>
                        <a:pt x="796941" y="1020699"/>
                        <a:pt x="818370" y="982602"/>
                        <a:pt x="818370" y="937362"/>
                      </a:cubicBezTo>
                      <a:cubicBezTo>
                        <a:pt x="818370" y="880216"/>
                        <a:pt x="780273" y="827833"/>
                        <a:pt x="725509" y="811165"/>
                      </a:cubicBezTo>
                      <a:cubicBezTo>
                        <a:pt x="706460" y="806403"/>
                        <a:pt x="696936" y="784973"/>
                        <a:pt x="701698" y="765925"/>
                      </a:cubicBezTo>
                      <a:cubicBezTo>
                        <a:pt x="706460" y="746876"/>
                        <a:pt x="727890" y="737352"/>
                        <a:pt x="746938" y="742114"/>
                      </a:cubicBezTo>
                      <a:cubicBezTo>
                        <a:pt x="832657" y="768306"/>
                        <a:pt x="892184" y="846881"/>
                        <a:pt x="892184" y="934981"/>
                      </a:cubicBezTo>
                      <a:cubicBezTo>
                        <a:pt x="892184" y="946886"/>
                        <a:pt x="889803" y="958792"/>
                        <a:pt x="887422" y="970697"/>
                      </a:cubicBezTo>
                      <a:cubicBezTo>
                        <a:pt x="961235" y="975459"/>
                        <a:pt x="1023143" y="1037367"/>
                        <a:pt x="1023143" y="1113561"/>
                      </a:cubicBezTo>
                      <a:cubicBezTo>
                        <a:pt x="1023143" y="1130229"/>
                        <a:pt x="1020762" y="1146896"/>
                        <a:pt x="1013619" y="1161183"/>
                      </a:cubicBezTo>
                      <a:cubicBezTo>
                        <a:pt x="1075526" y="1175469"/>
                        <a:pt x="1149340" y="1184994"/>
                        <a:pt x="1237439" y="1184994"/>
                      </a:cubicBezTo>
                      <a:lnTo>
                        <a:pt x="1451736" y="1184994"/>
                      </a:lnTo>
                      <a:cubicBezTo>
                        <a:pt x="1492214" y="1184994"/>
                        <a:pt x="1523168" y="1154040"/>
                        <a:pt x="1523168" y="1113561"/>
                      </a:cubicBezTo>
                      <a:cubicBezTo>
                        <a:pt x="1523168" y="1073083"/>
                        <a:pt x="1492214" y="1042129"/>
                        <a:pt x="1451736" y="1042129"/>
                      </a:cubicBezTo>
                      <a:lnTo>
                        <a:pt x="1380304" y="1042129"/>
                      </a:lnTo>
                      <a:lnTo>
                        <a:pt x="1916046" y="751638"/>
                      </a:lnTo>
                      <a:cubicBezTo>
                        <a:pt x="1937475" y="739733"/>
                        <a:pt x="1949381" y="718303"/>
                        <a:pt x="1951762" y="696873"/>
                      </a:cubicBezTo>
                      <a:cubicBezTo>
                        <a:pt x="1951762" y="651633"/>
                        <a:pt x="1916046" y="611155"/>
                        <a:pt x="1870805" y="601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EB340847-3416-4E90-8781-AFC76AC607AE}"/>
                    </a:ext>
                  </a:extLst>
                </p:cNvPr>
                <p:cNvGrpSpPr/>
                <p:nvPr/>
              </p:nvGrpSpPr>
              <p:grpSpPr>
                <a:xfrm rot="20554459">
                  <a:off x="7604109" y="1780930"/>
                  <a:ext cx="605536" cy="280940"/>
                  <a:chOff x="5141245" y="1877296"/>
                  <a:chExt cx="1164936" cy="502634"/>
                </a:xfrm>
              </p:grpSpPr>
              <p:sp>
                <p:nvSpPr>
                  <p:cNvPr id="73" name="Can 11">
                    <a:extLst>
                      <a:ext uri="{FF2B5EF4-FFF2-40B4-BE49-F238E27FC236}">
                        <a16:creationId xmlns:a16="http://schemas.microsoft.com/office/drawing/2014/main" id="{F280A836-162D-44FC-89E4-76FCC5D3D9DE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252694" y="2083188"/>
                    <a:ext cx="185293" cy="408192"/>
                  </a:xfrm>
                  <a:prstGeom prst="can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BD5BF978-9410-4103-83FB-E625DA4503D9}"/>
                      </a:ext>
                    </a:extLst>
                  </p:cNvPr>
                  <p:cNvSpPr/>
                  <p:nvPr/>
                </p:nvSpPr>
                <p:spPr>
                  <a:xfrm rot="3193502">
                    <a:off x="5783524" y="1482269"/>
                    <a:ext cx="127630" cy="917684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4EA09C-A834-409E-815F-C23E137FC7EA}"/>
                  </a:ext>
                </a:extLst>
              </p:cNvPr>
              <p:cNvSpPr txBox="1"/>
              <p:nvPr/>
            </p:nvSpPr>
            <p:spPr>
              <a:xfrm>
                <a:off x="5692014" y="883758"/>
                <a:ext cx="376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highlight>
                      <a:srgbClr val="80808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Unilateral closed head repetitive </a:t>
                </a:r>
                <a:r>
                  <a:rPr lang="en-US" dirty="0" err="1">
                    <a:solidFill>
                      <a:schemeClr val="bg1"/>
                    </a:solidFill>
                    <a:highlight>
                      <a:srgbClr val="80808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mTBI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80808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A42E6-548B-4FE6-845D-9597746E63A9}"/>
                  </a:ext>
                </a:extLst>
              </p:cNvPr>
              <p:cNvSpPr txBox="1"/>
              <p:nvPr/>
            </p:nvSpPr>
            <p:spPr>
              <a:xfrm>
                <a:off x="5908730" y="2998189"/>
                <a:ext cx="37678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Anesthesia: Isoflurane 2.5%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Site: 1 mm anterior to bregma, and 4 mm lateral to the longitudinal midline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Depth: 3 mm from the surface of the skin</a:t>
                </a:r>
                <a:r>
                  <a:rPr lang="x-non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of impact: 5 meters/sec with a dwell time of 100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msec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4B0FD0B-F765-45E0-836B-DDFF9AFF59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5174" y="2149460"/>
                <a:ext cx="432975" cy="6583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7A94359-320D-4024-92BF-1449488050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0590" y="1965364"/>
                <a:ext cx="216487" cy="24190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B981A60-F507-4A93-95CC-085EC66FBFA4}"/>
                  </a:ext>
                </a:extLst>
              </p:cNvPr>
              <p:cNvSpPr/>
              <p:nvPr/>
            </p:nvSpPr>
            <p:spPr>
              <a:xfrm>
                <a:off x="7748710" y="2061533"/>
                <a:ext cx="28725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40</a:t>
                </a:r>
                <a:r>
                  <a:rPr lang="en-US" sz="600" kern="1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475F360-EE76-4053-ABF7-32E12F4A0937}"/>
                </a:ext>
              </a:extLst>
            </p:cNvPr>
            <p:cNvGrpSpPr/>
            <p:nvPr/>
          </p:nvGrpSpPr>
          <p:grpSpPr>
            <a:xfrm>
              <a:off x="726829" y="319586"/>
              <a:ext cx="4665080" cy="2788276"/>
              <a:chOff x="4979852" y="764717"/>
              <a:chExt cx="4665080" cy="2788276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4FC21CA-A2E7-420F-8785-D132805BE2A6}"/>
                  </a:ext>
                </a:extLst>
              </p:cNvPr>
              <p:cNvSpPr txBox="1"/>
              <p:nvPr/>
            </p:nvSpPr>
            <p:spPr>
              <a:xfrm>
                <a:off x="5201144" y="764717"/>
                <a:ext cx="3290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highlight>
                      <a:srgbClr val="80808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PNE Mouse Model</a:t>
                </a:r>
              </a:p>
            </p:txBody>
          </p:sp>
          <p:pic>
            <p:nvPicPr>
              <p:cNvPr id="77" name="Graphic 76" descr="Rat">
                <a:extLst>
                  <a:ext uri="{FF2B5EF4-FFF2-40B4-BE49-F238E27FC236}">
                    <a16:creationId xmlns:a16="http://schemas.microsoft.com/office/drawing/2014/main" id="{50E3C3B5-120F-4483-804D-B99F0766D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71249" y="936696"/>
                <a:ext cx="1285301" cy="1285301"/>
              </a:xfrm>
              <a:prstGeom prst="rect">
                <a:avLst/>
              </a:prstGeom>
            </p:spPr>
          </p:pic>
          <p:pic>
            <p:nvPicPr>
              <p:cNvPr id="78" name="Graphic 77" descr="Rat">
                <a:extLst>
                  <a:ext uri="{FF2B5EF4-FFF2-40B4-BE49-F238E27FC236}">
                    <a16:creationId xmlns:a16="http://schemas.microsoft.com/office/drawing/2014/main" id="{5059FE59-29DB-4DC2-94C8-46DE54DED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78558" y="1818714"/>
                <a:ext cx="1285301" cy="1285301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F870F1-5046-4DC8-A93A-46FA0AD10011}"/>
                  </a:ext>
                </a:extLst>
              </p:cNvPr>
              <p:cNvSpPr txBox="1"/>
              <p:nvPr/>
            </p:nvSpPr>
            <p:spPr>
              <a:xfrm>
                <a:off x="4979852" y="2906662"/>
                <a:ext cx="4665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Exposure time:  Prenatal period- weaning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Groups: Control (water or saccharin); PNE (nicotine+ saccharin)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C26F64A-856A-49AE-96D3-1965EEBE7E68}"/>
                  </a:ext>
                </a:extLst>
              </p:cNvPr>
              <p:cNvSpPr txBox="1"/>
              <p:nvPr/>
            </p:nvSpPr>
            <p:spPr>
              <a:xfrm>
                <a:off x="6646198" y="1466357"/>
                <a:ext cx="2005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 Male Control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D7D64F-219D-4832-9C4E-4F5ED979F648}"/>
                  </a:ext>
                </a:extLst>
              </p:cNvPr>
              <p:cNvSpPr txBox="1"/>
              <p:nvPr/>
            </p:nvSpPr>
            <p:spPr>
              <a:xfrm>
                <a:off x="6646197" y="2379664"/>
                <a:ext cx="173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 Male PNE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736054-3DDD-4ED1-A21A-77C103BB01FD}"/>
                </a:ext>
              </a:extLst>
            </p:cNvPr>
            <p:cNvSpPr txBox="1"/>
            <p:nvPr/>
          </p:nvSpPr>
          <p:spPr>
            <a:xfrm>
              <a:off x="305061" y="116386"/>
              <a:ext cx="5442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                                   B.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D54896-B013-409D-894A-9427BB48D519}"/>
                </a:ext>
              </a:extLst>
            </p:cNvPr>
            <p:cNvSpPr txBox="1"/>
            <p:nvPr/>
          </p:nvSpPr>
          <p:spPr>
            <a:xfrm>
              <a:off x="277000" y="4007595"/>
              <a:ext cx="49936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48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488</Words>
  <Application>Microsoft Macintosh PowerPoint</Application>
  <PresentationFormat>Widescreen</PresentationFormat>
  <Paragraphs>146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Mc Carthy</dc:creator>
  <cp:lastModifiedBy>Pradeep Bhide</cp:lastModifiedBy>
  <cp:revision>36</cp:revision>
  <dcterms:created xsi:type="dcterms:W3CDTF">2020-08-26T16:57:21Z</dcterms:created>
  <dcterms:modified xsi:type="dcterms:W3CDTF">2021-01-10T20:37:23Z</dcterms:modified>
</cp:coreProperties>
</file>